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61" r:id="rId3"/>
    <p:sldId id="267" r:id="rId4"/>
    <p:sldId id="264" r:id="rId5"/>
    <p:sldId id="262" r:id="rId6"/>
    <p:sldId id="268" r:id="rId7"/>
    <p:sldId id="266" r:id="rId8"/>
    <p:sldId id="265" r:id="rId9"/>
    <p:sldId id="269" r:id="rId10"/>
    <p:sldId id="270" r:id="rId11"/>
    <p:sldId id="272" r:id="rId12"/>
    <p:sldId id="256" r:id="rId13"/>
    <p:sldId id="271" r:id="rId14"/>
    <p:sldId id="258" r:id="rId15"/>
    <p:sldId id="273" r:id="rId16"/>
    <p:sldId id="259" r:id="rId17"/>
    <p:sldId id="260" r:id="rId18"/>
    <p:sldId id="274" r:id="rId19"/>
    <p:sldId id="275" r:id="rId20"/>
    <p:sldId id="276" r:id="rId21"/>
    <p:sldId id="279" r:id="rId22"/>
    <p:sldId id="277" r:id="rId23"/>
    <p:sldId id="278" r:id="rId24"/>
    <p:sldId id="280" r:id="rId25"/>
    <p:sldId id="26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hfinder" initials="P" lastIdx="1" clrIdx="0">
    <p:extLst>
      <p:ext uri="{19B8F6BF-5375-455C-9EA6-DF929625EA0E}">
        <p15:presenceInfo xmlns:p15="http://schemas.microsoft.com/office/powerpoint/2012/main" userId="S-1-5-21-514039221-2929295810-2327612728-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98" autoAdjust="0"/>
  </p:normalViewPr>
  <p:slideViewPr>
    <p:cSldViewPr snapToGrid="0">
      <p:cViewPr varScale="1">
        <p:scale>
          <a:sx n="110" d="100"/>
          <a:sy n="110"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B14C79-39DF-4D1F-9786-988E75CEC9DF}"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CN" altLang="en-US"/>
        </a:p>
      </dgm:t>
    </dgm:pt>
    <dgm:pt modelId="{38D7CCDC-FF3A-4B6F-B642-9F0053D3E4F3}">
      <dgm:prSet phldrT="[Text]"/>
      <dgm:spPr/>
      <dgm:t>
        <a:bodyPr/>
        <a:lstStyle/>
        <a:p>
          <a:r>
            <a:rPr lang="zh-CN" altLang="en-US" dirty="0"/>
            <a:t>数据预处理</a:t>
          </a:r>
        </a:p>
      </dgm:t>
    </dgm:pt>
    <dgm:pt modelId="{DAC8A3F4-DCFB-4647-8778-BB7F98CE9507}" type="parTrans" cxnId="{C0E9FE17-72E0-42FD-9753-6AD2E37DF41F}">
      <dgm:prSet/>
      <dgm:spPr/>
      <dgm:t>
        <a:bodyPr/>
        <a:lstStyle/>
        <a:p>
          <a:endParaRPr lang="zh-CN" altLang="en-US"/>
        </a:p>
      </dgm:t>
    </dgm:pt>
    <dgm:pt modelId="{984B63C5-C85A-47AD-83C4-9F201E6CE75D}" type="sibTrans" cxnId="{C0E9FE17-72E0-42FD-9753-6AD2E37DF41F}">
      <dgm:prSet/>
      <dgm:spPr/>
      <dgm:t>
        <a:bodyPr/>
        <a:lstStyle/>
        <a:p>
          <a:endParaRPr lang="zh-CN" altLang="en-US"/>
        </a:p>
      </dgm:t>
    </dgm:pt>
    <dgm:pt modelId="{31564792-9B7E-447A-AC87-31909F1C1BA1}">
      <dgm:prSet phldrT="[Text]"/>
      <dgm:spPr/>
      <dgm:t>
        <a:bodyPr/>
        <a:lstStyle/>
        <a:p>
          <a:r>
            <a:rPr lang="en-US" altLang="zh-CN" dirty="0"/>
            <a:t>RGB</a:t>
          </a:r>
          <a:r>
            <a:rPr lang="zh-CN" altLang="en-US" dirty="0"/>
            <a:t>组合转灰度图像</a:t>
          </a:r>
        </a:p>
      </dgm:t>
    </dgm:pt>
    <dgm:pt modelId="{D53E13E3-B7A1-48CD-AFC6-ADB3CD4AA862}" type="parTrans" cxnId="{A7670CF0-7B36-4E0B-A550-F54CAE3DFEC6}">
      <dgm:prSet/>
      <dgm:spPr/>
      <dgm:t>
        <a:bodyPr/>
        <a:lstStyle/>
        <a:p>
          <a:endParaRPr lang="zh-CN" altLang="en-US"/>
        </a:p>
      </dgm:t>
    </dgm:pt>
    <dgm:pt modelId="{372659F1-F58D-48C9-85E6-40913F0C7195}" type="sibTrans" cxnId="{A7670CF0-7B36-4E0B-A550-F54CAE3DFEC6}">
      <dgm:prSet/>
      <dgm:spPr/>
      <dgm:t>
        <a:bodyPr/>
        <a:lstStyle/>
        <a:p>
          <a:endParaRPr lang="zh-CN" altLang="en-US"/>
        </a:p>
      </dgm:t>
    </dgm:pt>
    <dgm:pt modelId="{717FA4E6-617F-4411-841A-DF9362180DAD}">
      <dgm:prSet phldrT="[Text]"/>
      <dgm:spPr/>
      <dgm:t>
        <a:bodyPr/>
        <a:lstStyle/>
        <a:p>
          <a:r>
            <a:rPr lang="zh-CN" altLang="en-US" dirty="0"/>
            <a:t>同名点匹配</a:t>
          </a:r>
        </a:p>
      </dgm:t>
    </dgm:pt>
    <dgm:pt modelId="{853B600D-DF6D-4E61-B5E1-C59945A190CE}" type="parTrans" cxnId="{E4591C2E-69F4-4447-B87A-0290BE5CCC76}">
      <dgm:prSet/>
      <dgm:spPr/>
      <dgm:t>
        <a:bodyPr/>
        <a:lstStyle/>
        <a:p>
          <a:endParaRPr lang="zh-CN" altLang="en-US"/>
        </a:p>
      </dgm:t>
    </dgm:pt>
    <dgm:pt modelId="{6505968A-1823-405D-B692-7BE390DABD8D}" type="sibTrans" cxnId="{E4591C2E-69F4-4447-B87A-0290BE5CCC76}">
      <dgm:prSet/>
      <dgm:spPr/>
      <dgm:t>
        <a:bodyPr/>
        <a:lstStyle/>
        <a:p>
          <a:endParaRPr lang="zh-CN" altLang="en-US"/>
        </a:p>
      </dgm:t>
    </dgm:pt>
    <dgm:pt modelId="{1525AF70-1883-4777-A8AE-09F97857ACE4}">
      <dgm:prSet phldrT="[Text]"/>
      <dgm:spPr/>
      <dgm:t>
        <a:bodyPr/>
        <a:lstStyle/>
        <a:p>
          <a:r>
            <a:rPr lang="en-US" altLang="zh-CN" dirty="0"/>
            <a:t>Dense SIFT </a:t>
          </a:r>
          <a:r>
            <a:rPr lang="zh-CN" altLang="en-US" dirty="0"/>
            <a:t>匹配</a:t>
          </a:r>
        </a:p>
      </dgm:t>
    </dgm:pt>
    <dgm:pt modelId="{108E411F-59BF-4723-BAAD-7B85A3858F48}" type="parTrans" cxnId="{2344871D-4FD4-4494-A611-3630AB07D071}">
      <dgm:prSet/>
      <dgm:spPr/>
      <dgm:t>
        <a:bodyPr/>
        <a:lstStyle/>
        <a:p>
          <a:endParaRPr lang="zh-CN" altLang="en-US"/>
        </a:p>
      </dgm:t>
    </dgm:pt>
    <dgm:pt modelId="{33B2ECC5-D676-4630-B413-B63C7A1998E3}" type="sibTrans" cxnId="{2344871D-4FD4-4494-A611-3630AB07D071}">
      <dgm:prSet/>
      <dgm:spPr/>
      <dgm:t>
        <a:bodyPr/>
        <a:lstStyle/>
        <a:p>
          <a:endParaRPr lang="zh-CN" altLang="en-US"/>
        </a:p>
      </dgm:t>
    </dgm:pt>
    <dgm:pt modelId="{A73EF84F-0576-4122-A407-F2822CD710D2}">
      <dgm:prSet phldrT="[Text]"/>
      <dgm:spPr/>
      <dgm:t>
        <a:bodyPr/>
        <a:lstStyle/>
        <a:p>
          <a:r>
            <a:rPr lang="zh-CN" altLang="en-US" dirty="0"/>
            <a:t>自动地理配准</a:t>
          </a:r>
        </a:p>
      </dgm:t>
    </dgm:pt>
    <dgm:pt modelId="{9038679A-219E-401D-AB15-292284294982}" type="parTrans" cxnId="{9472FD1E-05B6-4B71-8B60-1E296359100A}">
      <dgm:prSet/>
      <dgm:spPr/>
      <dgm:t>
        <a:bodyPr/>
        <a:lstStyle/>
        <a:p>
          <a:endParaRPr lang="zh-CN" altLang="en-US"/>
        </a:p>
      </dgm:t>
    </dgm:pt>
    <dgm:pt modelId="{5954E82B-3C1F-40B9-98DD-21E859C99931}" type="sibTrans" cxnId="{9472FD1E-05B6-4B71-8B60-1E296359100A}">
      <dgm:prSet/>
      <dgm:spPr/>
      <dgm:t>
        <a:bodyPr/>
        <a:lstStyle/>
        <a:p>
          <a:endParaRPr lang="zh-CN" altLang="en-US"/>
        </a:p>
      </dgm:t>
    </dgm:pt>
    <dgm:pt modelId="{8BFF6243-CE68-4A7F-8DD4-9590D27421FD}">
      <dgm:prSet phldrT="[Text]"/>
      <dgm:spPr/>
      <dgm:t>
        <a:bodyPr/>
        <a:lstStyle/>
        <a:p>
          <a:r>
            <a:rPr lang="zh-CN" altLang="en-US" dirty="0"/>
            <a:t>仿射变换</a:t>
          </a:r>
        </a:p>
      </dgm:t>
    </dgm:pt>
    <dgm:pt modelId="{C5ECB9E2-93B8-4DA7-9FF2-8A5971139D3A}" type="parTrans" cxnId="{9AB87D2F-4DA8-4648-BCAE-2A6BB221C56E}">
      <dgm:prSet/>
      <dgm:spPr/>
      <dgm:t>
        <a:bodyPr/>
        <a:lstStyle/>
        <a:p>
          <a:endParaRPr lang="zh-CN" altLang="en-US"/>
        </a:p>
      </dgm:t>
    </dgm:pt>
    <dgm:pt modelId="{A9FED03E-D140-4B62-80F6-52C1E9EDD9AE}" type="sibTrans" cxnId="{9AB87D2F-4DA8-4648-BCAE-2A6BB221C56E}">
      <dgm:prSet/>
      <dgm:spPr/>
      <dgm:t>
        <a:bodyPr/>
        <a:lstStyle/>
        <a:p>
          <a:endParaRPr lang="zh-CN" altLang="en-US"/>
        </a:p>
      </dgm:t>
    </dgm:pt>
    <dgm:pt modelId="{1865390F-C1D8-45B7-B28F-7FA39C6070EE}">
      <dgm:prSet phldrT="[Text]"/>
      <dgm:spPr/>
      <dgm:t>
        <a:bodyPr/>
        <a:lstStyle/>
        <a:p>
          <a:r>
            <a:rPr lang="zh-CN" altLang="en-US" dirty="0"/>
            <a:t>匹配点坐标与变换点坐标对比</a:t>
          </a:r>
        </a:p>
      </dgm:t>
    </dgm:pt>
    <dgm:pt modelId="{183490C1-E2C9-409A-9D10-324042CB5D9C}" type="parTrans" cxnId="{04D44BE7-2F96-4F12-A68E-0AFD9E3D46D7}">
      <dgm:prSet/>
      <dgm:spPr/>
      <dgm:t>
        <a:bodyPr/>
        <a:lstStyle/>
        <a:p>
          <a:endParaRPr lang="zh-CN" altLang="en-US"/>
        </a:p>
      </dgm:t>
    </dgm:pt>
    <dgm:pt modelId="{F3BB5F0E-B2FD-4DC3-9FAA-83526FC15CD6}" type="sibTrans" cxnId="{04D44BE7-2F96-4F12-A68E-0AFD9E3D46D7}">
      <dgm:prSet/>
      <dgm:spPr/>
      <dgm:t>
        <a:bodyPr/>
        <a:lstStyle/>
        <a:p>
          <a:endParaRPr lang="zh-CN" altLang="en-US"/>
        </a:p>
      </dgm:t>
    </dgm:pt>
    <dgm:pt modelId="{2F436C6E-EE8E-4216-9750-D92B0BB6E705}">
      <dgm:prSet phldrT="[Text]"/>
      <dgm:spPr/>
      <dgm:t>
        <a:bodyPr/>
        <a:lstStyle/>
        <a:p>
          <a:r>
            <a:rPr lang="zh-CN" altLang="en-US" dirty="0"/>
            <a:t>效果评价</a:t>
          </a:r>
        </a:p>
      </dgm:t>
    </dgm:pt>
    <dgm:pt modelId="{15A9BA2B-CD04-454F-B1CD-F3264F4DD9E3}" type="parTrans" cxnId="{F205D9DE-D658-45BE-A995-5435FC2B7972}">
      <dgm:prSet/>
      <dgm:spPr/>
      <dgm:t>
        <a:bodyPr/>
        <a:lstStyle/>
        <a:p>
          <a:endParaRPr lang="zh-CN" altLang="en-US"/>
        </a:p>
      </dgm:t>
    </dgm:pt>
    <dgm:pt modelId="{B27E651D-7E4B-4937-BF2D-3BF4D3E0011E}" type="sibTrans" cxnId="{F205D9DE-D658-45BE-A995-5435FC2B7972}">
      <dgm:prSet/>
      <dgm:spPr/>
      <dgm:t>
        <a:bodyPr/>
        <a:lstStyle/>
        <a:p>
          <a:endParaRPr lang="zh-CN" altLang="en-US"/>
        </a:p>
      </dgm:t>
    </dgm:pt>
    <dgm:pt modelId="{E5828917-5092-4EB9-A9A8-C064D776F25E}">
      <dgm:prSet phldrT="[Text]"/>
      <dgm:spPr/>
      <dgm:t>
        <a:bodyPr/>
        <a:lstStyle/>
        <a:p>
          <a:r>
            <a:rPr lang="en-US" altLang="zh-CN" dirty="0"/>
            <a:t>Thin-Plate Spline</a:t>
          </a:r>
          <a:r>
            <a:rPr lang="zh-CN" altLang="en-US" dirty="0"/>
            <a:t>变换</a:t>
          </a:r>
        </a:p>
      </dgm:t>
    </dgm:pt>
    <dgm:pt modelId="{BB414076-BFEC-4CB2-BA2A-8566F309D70E}" type="parTrans" cxnId="{2FB3053C-03AF-40A0-9AEF-FD21D48B05EC}">
      <dgm:prSet/>
      <dgm:spPr/>
      <dgm:t>
        <a:bodyPr/>
        <a:lstStyle/>
        <a:p>
          <a:endParaRPr lang="zh-CN" altLang="en-US"/>
        </a:p>
      </dgm:t>
    </dgm:pt>
    <dgm:pt modelId="{8755FDCA-C754-4C84-8092-10C476AE7D4F}" type="sibTrans" cxnId="{2FB3053C-03AF-40A0-9AEF-FD21D48B05EC}">
      <dgm:prSet/>
      <dgm:spPr/>
      <dgm:t>
        <a:bodyPr/>
        <a:lstStyle/>
        <a:p>
          <a:endParaRPr lang="zh-CN" altLang="en-US"/>
        </a:p>
      </dgm:t>
    </dgm:pt>
    <dgm:pt modelId="{A0C3959A-3FA9-4492-9B33-8B2A81DEC781}" type="pres">
      <dgm:prSet presAssocID="{A0B14C79-39DF-4D1F-9786-988E75CEC9DF}" presName="linearFlow" presStyleCnt="0">
        <dgm:presLayoutVars>
          <dgm:dir/>
          <dgm:animLvl val="lvl"/>
          <dgm:resizeHandles val="exact"/>
        </dgm:presLayoutVars>
      </dgm:prSet>
      <dgm:spPr/>
    </dgm:pt>
    <dgm:pt modelId="{CE808931-F22A-4A2D-A24C-5B42E9648D38}" type="pres">
      <dgm:prSet presAssocID="{38D7CCDC-FF3A-4B6F-B642-9F0053D3E4F3}" presName="composite" presStyleCnt="0"/>
      <dgm:spPr/>
    </dgm:pt>
    <dgm:pt modelId="{8DB6F55A-0CDD-4F57-90E3-43AB4BE789CF}" type="pres">
      <dgm:prSet presAssocID="{38D7CCDC-FF3A-4B6F-B642-9F0053D3E4F3}" presName="parTx" presStyleLbl="node1" presStyleIdx="0" presStyleCnt="4">
        <dgm:presLayoutVars>
          <dgm:chMax val="0"/>
          <dgm:chPref val="0"/>
          <dgm:bulletEnabled val="1"/>
        </dgm:presLayoutVars>
      </dgm:prSet>
      <dgm:spPr/>
    </dgm:pt>
    <dgm:pt modelId="{1D04C17F-8A89-48C0-9740-BE063566EC8F}" type="pres">
      <dgm:prSet presAssocID="{38D7CCDC-FF3A-4B6F-B642-9F0053D3E4F3}" presName="parSh" presStyleLbl="node1" presStyleIdx="0" presStyleCnt="4"/>
      <dgm:spPr/>
    </dgm:pt>
    <dgm:pt modelId="{21280CD9-1DB9-4413-8B5F-EBE531CE7997}" type="pres">
      <dgm:prSet presAssocID="{38D7CCDC-FF3A-4B6F-B642-9F0053D3E4F3}" presName="desTx" presStyleLbl="fgAcc1" presStyleIdx="0" presStyleCnt="4">
        <dgm:presLayoutVars>
          <dgm:bulletEnabled val="1"/>
        </dgm:presLayoutVars>
      </dgm:prSet>
      <dgm:spPr/>
    </dgm:pt>
    <dgm:pt modelId="{42B1A09E-2064-4699-9059-A74E5D62684F}" type="pres">
      <dgm:prSet presAssocID="{984B63C5-C85A-47AD-83C4-9F201E6CE75D}" presName="sibTrans" presStyleLbl="sibTrans2D1" presStyleIdx="0" presStyleCnt="3"/>
      <dgm:spPr/>
    </dgm:pt>
    <dgm:pt modelId="{BA8E4339-C51D-49CF-96C8-20A6851E9CF8}" type="pres">
      <dgm:prSet presAssocID="{984B63C5-C85A-47AD-83C4-9F201E6CE75D}" presName="connTx" presStyleLbl="sibTrans2D1" presStyleIdx="0" presStyleCnt="3"/>
      <dgm:spPr/>
    </dgm:pt>
    <dgm:pt modelId="{022F118A-4FEB-403B-930C-C291B0C2D1FE}" type="pres">
      <dgm:prSet presAssocID="{717FA4E6-617F-4411-841A-DF9362180DAD}" presName="composite" presStyleCnt="0"/>
      <dgm:spPr/>
    </dgm:pt>
    <dgm:pt modelId="{8C3DDA86-B299-452B-A7B9-3DFBCF4AB031}" type="pres">
      <dgm:prSet presAssocID="{717FA4E6-617F-4411-841A-DF9362180DAD}" presName="parTx" presStyleLbl="node1" presStyleIdx="0" presStyleCnt="4">
        <dgm:presLayoutVars>
          <dgm:chMax val="0"/>
          <dgm:chPref val="0"/>
          <dgm:bulletEnabled val="1"/>
        </dgm:presLayoutVars>
      </dgm:prSet>
      <dgm:spPr/>
    </dgm:pt>
    <dgm:pt modelId="{D6DBEB00-8C2E-4726-9C0D-2C87A4C5F139}" type="pres">
      <dgm:prSet presAssocID="{717FA4E6-617F-4411-841A-DF9362180DAD}" presName="parSh" presStyleLbl="node1" presStyleIdx="1" presStyleCnt="4"/>
      <dgm:spPr/>
    </dgm:pt>
    <dgm:pt modelId="{42B55C85-21C5-426E-B48A-FABA5F4F7731}" type="pres">
      <dgm:prSet presAssocID="{717FA4E6-617F-4411-841A-DF9362180DAD}" presName="desTx" presStyleLbl="fgAcc1" presStyleIdx="1" presStyleCnt="4">
        <dgm:presLayoutVars>
          <dgm:bulletEnabled val="1"/>
        </dgm:presLayoutVars>
      </dgm:prSet>
      <dgm:spPr/>
    </dgm:pt>
    <dgm:pt modelId="{6201F238-DEC8-48B8-B10E-DB41C189B6E0}" type="pres">
      <dgm:prSet presAssocID="{6505968A-1823-405D-B692-7BE390DABD8D}" presName="sibTrans" presStyleLbl="sibTrans2D1" presStyleIdx="1" presStyleCnt="3"/>
      <dgm:spPr/>
    </dgm:pt>
    <dgm:pt modelId="{358B2B73-EB22-4466-9111-83478756E359}" type="pres">
      <dgm:prSet presAssocID="{6505968A-1823-405D-B692-7BE390DABD8D}" presName="connTx" presStyleLbl="sibTrans2D1" presStyleIdx="1" presStyleCnt="3"/>
      <dgm:spPr/>
    </dgm:pt>
    <dgm:pt modelId="{6C4F31CC-D7EA-4D52-AEA8-7D6DE4C7413A}" type="pres">
      <dgm:prSet presAssocID="{A73EF84F-0576-4122-A407-F2822CD710D2}" presName="composite" presStyleCnt="0"/>
      <dgm:spPr/>
    </dgm:pt>
    <dgm:pt modelId="{8A8BF139-0E4C-4B44-BC33-22238D7FAABD}" type="pres">
      <dgm:prSet presAssocID="{A73EF84F-0576-4122-A407-F2822CD710D2}" presName="parTx" presStyleLbl="node1" presStyleIdx="1" presStyleCnt="4">
        <dgm:presLayoutVars>
          <dgm:chMax val="0"/>
          <dgm:chPref val="0"/>
          <dgm:bulletEnabled val="1"/>
        </dgm:presLayoutVars>
      </dgm:prSet>
      <dgm:spPr/>
    </dgm:pt>
    <dgm:pt modelId="{66A717DF-E2EA-4F5B-8FA8-91902A682ADF}" type="pres">
      <dgm:prSet presAssocID="{A73EF84F-0576-4122-A407-F2822CD710D2}" presName="parSh" presStyleLbl="node1" presStyleIdx="2" presStyleCnt="4"/>
      <dgm:spPr/>
    </dgm:pt>
    <dgm:pt modelId="{055EDC50-3737-48E1-9F40-9C32E77D8409}" type="pres">
      <dgm:prSet presAssocID="{A73EF84F-0576-4122-A407-F2822CD710D2}" presName="desTx" presStyleLbl="fgAcc1" presStyleIdx="2" presStyleCnt="4">
        <dgm:presLayoutVars>
          <dgm:bulletEnabled val="1"/>
        </dgm:presLayoutVars>
      </dgm:prSet>
      <dgm:spPr/>
    </dgm:pt>
    <dgm:pt modelId="{535A4E6B-73FB-49B3-AAD0-833EC8160A02}" type="pres">
      <dgm:prSet presAssocID="{5954E82B-3C1F-40B9-98DD-21E859C99931}" presName="sibTrans" presStyleLbl="sibTrans2D1" presStyleIdx="2" presStyleCnt="3"/>
      <dgm:spPr/>
    </dgm:pt>
    <dgm:pt modelId="{64D64870-42B8-4E4D-824B-F8396A1E3645}" type="pres">
      <dgm:prSet presAssocID="{5954E82B-3C1F-40B9-98DD-21E859C99931}" presName="connTx" presStyleLbl="sibTrans2D1" presStyleIdx="2" presStyleCnt="3"/>
      <dgm:spPr/>
    </dgm:pt>
    <dgm:pt modelId="{FB9AA6D0-17EF-4614-A749-298A5977A25E}" type="pres">
      <dgm:prSet presAssocID="{2F436C6E-EE8E-4216-9750-D92B0BB6E705}" presName="composite" presStyleCnt="0"/>
      <dgm:spPr/>
    </dgm:pt>
    <dgm:pt modelId="{84473105-5C2E-4B0F-A7C9-EE2BDECD2348}" type="pres">
      <dgm:prSet presAssocID="{2F436C6E-EE8E-4216-9750-D92B0BB6E705}" presName="parTx" presStyleLbl="node1" presStyleIdx="2" presStyleCnt="4">
        <dgm:presLayoutVars>
          <dgm:chMax val="0"/>
          <dgm:chPref val="0"/>
          <dgm:bulletEnabled val="1"/>
        </dgm:presLayoutVars>
      </dgm:prSet>
      <dgm:spPr/>
    </dgm:pt>
    <dgm:pt modelId="{4C9968F7-30AF-410A-8B46-2E3C3C9613A4}" type="pres">
      <dgm:prSet presAssocID="{2F436C6E-EE8E-4216-9750-D92B0BB6E705}" presName="parSh" presStyleLbl="node1" presStyleIdx="3" presStyleCnt="4"/>
      <dgm:spPr/>
    </dgm:pt>
    <dgm:pt modelId="{3222F639-9986-47E1-8203-232701A095FF}" type="pres">
      <dgm:prSet presAssocID="{2F436C6E-EE8E-4216-9750-D92B0BB6E705}" presName="desTx" presStyleLbl="fgAcc1" presStyleIdx="3" presStyleCnt="4">
        <dgm:presLayoutVars>
          <dgm:bulletEnabled val="1"/>
        </dgm:presLayoutVars>
      </dgm:prSet>
      <dgm:spPr/>
    </dgm:pt>
  </dgm:ptLst>
  <dgm:cxnLst>
    <dgm:cxn modelId="{91CE7909-9F52-4401-A319-5C07945E5CD4}" type="presOf" srcId="{717FA4E6-617F-4411-841A-DF9362180DAD}" destId="{D6DBEB00-8C2E-4726-9C0D-2C87A4C5F139}" srcOrd="1" destOrd="0" presId="urn:microsoft.com/office/officeart/2005/8/layout/process3"/>
    <dgm:cxn modelId="{EA05DD11-3E45-4027-9177-647F2577D39D}" type="presOf" srcId="{5954E82B-3C1F-40B9-98DD-21E859C99931}" destId="{64D64870-42B8-4E4D-824B-F8396A1E3645}" srcOrd="1" destOrd="0" presId="urn:microsoft.com/office/officeart/2005/8/layout/process3"/>
    <dgm:cxn modelId="{C0E9FE17-72E0-42FD-9753-6AD2E37DF41F}" srcId="{A0B14C79-39DF-4D1F-9786-988E75CEC9DF}" destId="{38D7CCDC-FF3A-4B6F-B642-9F0053D3E4F3}" srcOrd="0" destOrd="0" parTransId="{DAC8A3F4-DCFB-4647-8778-BB7F98CE9507}" sibTransId="{984B63C5-C85A-47AD-83C4-9F201E6CE75D}"/>
    <dgm:cxn modelId="{2344871D-4FD4-4494-A611-3630AB07D071}" srcId="{717FA4E6-617F-4411-841A-DF9362180DAD}" destId="{1525AF70-1883-4777-A8AE-09F97857ACE4}" srcOrd="0" destOrd="0" parTransId="{108E411F-59BF-4723-BAAD-7B85A3858F48}" sibTransId="{33B2ECC5-D676-4630-B413-B63C7A1998E3}"/>
    <dgm:cxn modelId="{9A331B1E-8032-45CE-B29D-BAFE9C9A5555}" type="presOf" srcId="{38D7CCDC-FF3A-4B6F-B642-9F0053D3E4F3}" destId="{1D04C17F-8A89-48C0-9740-BE063566EC8F}" srcOrd="1" destOrd="0" presId="urn:microsoft.com/office/officeart/2005/8/layout/process3"/>
    <dgm:cxn modelId="{9472FD1E-05B6-4B71-8B60-1E296359100A}" srcId="{A0B14C79-39DF-4D1F-9786-988E75CEC9DF}" destId="{A73EF84F-0576-4122-A407-F2822CD710D2}" srcOrd="2" destOrd="0" parTransId="{9038679A-219E-401D-AB15-292284294982}" sibTransId="{5954E82B-3C1F-40B9-98DD-21E859C99931}"/>
    <dgm:cxn modelId="{7D9E9B25-3828-4B94-B599-01D51580A579}" type="presOf" srcId="{717FA4E6-617F-4411-841A-DF9362180DAD}" destId="{8C3DDA86-B299-452B-A7B9-3DFBCF4AB031}" srcOrd="0" destOrd="0" presId="urn:microsoft.com/office/officeart/2005/8/layout/process3"/>
    <dgm:cxn modelId="{63E1192C-5F58-47A0-AD71-56EDD2D2788A}" type="presOf" srcId="{A0B14C79-39DF-4D1F-9786-988E75CEC9DF}" destId="{A0C3959A-3FA9-4492-9B33-8B2A81DEC781}" srcOrd="0" destOrd="0" presId="urn:microsoft.com/office/officeart/2005/8/layout/process3"/>
    <dgm:cxn modelId="{E4591C2E-69F4-4447-B87A-0290BE5CCC76}" srcId="{A0B14C79-39DF-4D1F-9786-988E75CEC9DF}" destId="{717FA4E6-617F-4411-841A-DF9362180DAD}" srcOrd="1" destOrd="0" parTransId="{853B600D-DF6D-4E61-B5E1-C59945A190CE}" sibTransId="{6505968A-1823-405D-B692-7BE390DABD8D}"/>
    <dgm:cxn modelId="{D7AC502F-7DF4-4360-93BC-57D16CC1D37F}" type="presOf" srcId="{A73EF84F-0576-4122-A407-F2822CD710D2}" destId="{8A8BF139-0E4C-4B44-BC33-22238D7FAABD}" srcOrd="0" destOrd="0" presId="urn:microsoft.com/office/officeart/2005/8/layout/process3"/>
    <dgm:cxn modelId="{9AB87D2F-4DA8-4648-BCAE-2A6BB221C56E}" srcId="{A73EF84F-0576-4122-A407-F2822CD710D2}" destId="{8BFF6243-CE68-4A7F-8DD4-9590D27421FD}" srcOrd="0" destOrd="0" parTransId="{C5ECB9E2-93B8-4DA7-9FF2-8A5971139D3A}" sibTransId="{A9FED03E-D140-4B62-80F6-52C1E9EDD9AE}"/>
    <dgm:cxn modelId="{16E3D53A-FD41-41A2-82AD-D4EB05EEEF43}" type="presOf" srcId="{6505968A-1823-405D-B692-7BE390DABD8D}" destId="{6201F238-DEC8-48B8-B10E-DB41C189B6E0}" srcOrd="0" destOrd="0" presId="urn:microsoft.com/office/officeart/2005/8/layout/process3"/>
    <dgm:cxn modelId="{2FB3053C-03AF-40A0-9AEF-FD21D48B05EC}" srcId="{A73EF84F-0576-4122-A407-F2822CD710D2}" destId="{E5828917-5092-4EB9-A9A8-C064D776F25E}" srcOrd="1" destOrd="0" parTransId="{BB414076-BFEC-4CB2-BA2A-8566F309D70E}" sibTransId="{8755FDCA-C754-4C84-8092-10C476AE7D4F}"/>
    <dgm:cxn modelId="{3E06315D-FC4D-4F14-8F1C-6F63A68C249A}" type="presOf" srcId="{31564792-9B7E-447A-AC87-31909F1C1BA1}" destId="{21280CD9-1DB9-4413-8B5F-EBE531CE7997}" srcOrd="0" destOrd="0" presId="urn:microsoft.com/office/officeart/2005/8/layout/process3"/>
    <dgm:cxn modelId="{6823C760-669F-4583-8893-9492F86F1DAD}" type="presOf" srcId="{984B63C5-C85A-47AD-83C4-9F201E6CE75D}" destId="{42B1A09E-2064-4699-9059-A74E5D62684F}" srcOrd="0" destOrd="0" presId="urn:microsoft.com/office/officeart/2005/8/layout/process3"/>
    <dgm:cxn modelId="{B6DC1971-0B58-46D0-9179-9871CF6B5D03}" type="presOf" srcId="{A73EF84F-0576-4122-A407-F2822CD710D2}" destId="{66A717DF-E2EA-4F5B-8FA8-91902A682ADF}" srcOrd="1" destOrd="0" presId="urn:microsoft.com/office/officeart/2005/8/layout/process3"/>
    <dgm:cxn modelId="{EE821678-AE58-4B5C-98E9-ADFCC4E8B55A}" type="presOf" srcId="{5954E82B-3C1F-40B9-98DD-21E859C99931}" destId="{535A4E6B-73FB-49B3-AAD0-833EC8160A02}" srcOrd="0" destOrd="0" presId="urn:microsoft.com/office/officeart/2005/8/layout/process3"/>
    <dgm:cxn modelId="{84BF0681-3A8F-4D5D-B56E-05C32949FDC2}" type="presOf" srcId="{1865390F-C1D8-45B7-B28F-7FA39C6070EE}" destId="{3222F639-9986-47E1-8203-232701A095FF}" srcOrd="0" destOrd="0" presId="urn:microsoft.com/office/officeart/2005/8/layout/process3"/>
    <dgm:cxn modelId="{425F429E-C852-4F94-A93D-F431ED1CDC85}" type="presOf" srcId="{2F436C6E-EE8E-4216-9750-D92B0BB6E705}" destId="{4C9968F7-30AF-410A-8B46-2E3C3C9613A4}" srcOrd="1" destOrd="0" presId="urn:microsoft.com/office/officeart/2005/8/layout/process3"/>
    <dgm:cxn modelId="{D75524B5-038D-423A-ACB4-8E1A6483B78B}" type="presOf" srcId="{8BFF6243-CE68-4A7F-8DD4-9590D27421FD}" destId="{055EDC50-3737-48E1-9F40-9C32E77D8409}" srcOrd="0" destOrd="0" presId="urn:microsoft.com/office/officeart/2005/8/layout/process3"/>
    <dgm:cxn modelId="{F8F8B6B6-1BCB-4F2D-9F80-C37C95EA6824}" type="presOf" srcId="{E5828917-5092-4EB9-A9A8-C064D776F25E}" destId="{055EDC50-3737-48E1-9F40-9C32E77D8409}" srcOrd="0" destOrd="1" presId="urn:microsoft.com/office/officeart/2005/8/layout/process3"/>
    <dgm:cxn modelId="{5EAB5DC8-8350-4427-A5D2-F3657AD08E49}" type="presOf" srcId="{2F436C6E-EE8E-4216-9750-D92B0BB6E705}" destId="{84473105-5C2E-4B0F-A7C9-EE2BDECD2348}" srcOrd="0" destOrd="0" presId="urn:microsoft.com/office/officeart/2005/8/layout/process3"/>
    <dgm:cxn modelId="{F205D9DE-D658-45BE-A995-5435FC2B7972}" srcId="{A0B14C79-39DF-4D1F-9786-988E75CEC9DF}" destId="{2F436C6E-EE8E-4216-9750-D92B0BB6E705}" srcOrd="3" destOrd="0" parTransId="{15A9BA2B-CD04-454F-B1CD-F3264F4DD9E3}" sibTransId="{B27E651D-7E4B-4937-BF2D-3BF4D3E0011E}"/>
    <dgm:cxn modelId="{04D44BE7-2F96-4F12-A68E-0AFD9E3D46D7}" srcId="{2F436C6E-EE8E-4216-9750-D92B0BB6E705}" destId="{1865390F-C1D8-45B7-B28F-7FA39C6070EE}" srcOrd="0" destOrd="0" parTransId="{183490C1-E2C9-409A-9D10-324042CB5D9C}" sibTransId="{F3BB5F0E-B2FD-4DC3-9FAA-83526FC15CD6}"/>
    <dgm:cxn modelId="{A25EA6ED-19FB-4B8B-9134-A603369D9E1B}" type="presOf" srcId="{38D7CCDC-FF3A-4B6F-B642-9F0053D3E4F3}" destId="{8DB6F55A-0CDD-4F57-90E3-43AB4BE789CF}" srcOrd="0" destOrd="0" presId="urn:microsoft.com/office/officeart/2005/8/layout/process3"/>
    <dgm:cxn modelId="{A7670CF0-7B36-4E0B-A550-F54CAE3DFEC6}" srcId="{38D7CCDC-FF3A-4B6F-B642-9F0053D3E4F3}" destId="{31564792-9B7E-447A-AC87-31909F1C1BA1}" srcOrd="0" destOrd="0" parTransId="{D53E13E3-B7A1-48CD-AFC6-ADB3CD4AA862}" sibTransId="{372659F1-F58D-48C9-85E6-40913F0C7195}"/>
    <dgm:cxn modelId="{D4F6B2F2-4565-4C67-BA66-F087F7928BE6}" type="presOf" srcId="{984B63C5-C85A-47AD-83C4-9F201E6CE75D}" destId="{BA8E4339-C51D-49CF-96C8-20A6851E9CF8}" srcOrd="1" destOrd="0" presId="urn:microsoft.com/office/officeart/2005/8/layout/process3"/>
    <dgm:cxn modelId="{72459DFE-5AEB-4569-8C58-C32D722990BD}" type="presOf" srcId="{6505968A-1823-405D-B692-7BE390DABD8D}" destId="{358B2B73-EB22-4466-9111-83478756E359}" srcOrd="1" destOrd="0" presId="urn:microsoft.com/office/officeart/2005/8/layout/process3"/>
    <dgm:cxn modelId="{47DE0FFF-1831-4648-BD2B-2CA53C789C2A}" type="presOf" srcId="{1525AF70-1883-4777-A8AE-09F97857ACE4}" destId="{42B55C85-21C5-426E-B48A-FABA5F4F7731}" srcOrd="0" destOrd="0" presId="urn:microsoft.com/office/officeart/2005/8/layout/process3"/>
    <dgm:cxn modelId="{CD3840D0-8AA7-452D-8FD6-F526DD05990D}" type="presParOf" srcId="{A0C3959A-3FA9-4492-9B33-8B2A81DEC781}" destId="{CE808931-F22A-4A2D-A24C-5B42E9648D38}" srcOrd="0" destOrd="0" presId="urn:microsoft.com/office/officeart/2005/8/layout/process3"/>
    <dgm:cxn modelId="{689DCD55-D2C5-4501-8D62-86E6BD4C0CF4}" type="presParOf" srcId="{CE808931-F22A-4A2D-A24C-5B42E9648D38}" destId="{8DB6F55A-0CDD-4F57-90E3-43AB4BE789CF}" srcOrd="0" destOrd="0" presId="urn:microsoft.com/office/officeart/2005/8/layout/process3"/>
    <dgm:cxn modelId="{1E2217D0-95DD-4B36-B4AE-30FA52EAD638}" type="presParOf" srcId="{CE808931-F22A-4A2D-A24C-5B42E9648D38}" destId="{1D04C17F-8A89-48C0-9740-BE063566EC8F}" srcOrd="1" destOrd="0" presId="urn:microsoft.com/office/officeart/2005/8/layout/process3"/>
    <dgm:cxn modelId="{C7AF892A-8B09-4345-B2B7-51EEC6B5A8DF}" type="presParOf" srcId="{CE808931-F22A-4A2D-A24C-5B42E9648D38}" destId="{21280CD9-1DB9-4413-8B5F-EBE531CE7997}" srcOrd="2" destOrd="0" presId="urn:microsoft.com/office/officeart/2005/8/layout/process3"/>
    <dgm:cxn modelId="{17DF1696-1EDA-4DB2-A834-DABC90B1D793}" type="presParOf" srcId="{A0C3959A-3FA9-4492-9B33-8B2A81DEC781}" destId="{42B1A09E-2064-4699-9059-A74E5D62684F}" srcOrd="1" destOrd="0" presId="urn:microsoft.com/office/officeart/2005/8/layout/process3"/>
    <dgm:cxn modelId="{83586312-8AC4-4D2B-88F3-7B3A57E66FC1}" type="presParOf" srcId="{42B1A09E-2064-4699-9059-A74E5D62684F}" destId="{BA8E4339-C51D-49CF-96C8-20A6851E9CF8}" srcOrd="0" destOrd="0" presId="urn:microsoft.com/office/officeart/2005/8/layout/process3"/>
    <dgm:cxn modelId="{4680C1FB-D8AB-43C9-A97F-B71AF72F6279}" type="presParOf" srcId="{A0C3959A-3FA9-4492-9B33-8B2A81DEC781}" destId="{022F118A-4FEB-403B-930C-C291B0C2D1FE}" srcOrd="2" destOrd="0" presId="urn:microsoft.com/office/officeart/2005/8/layout/process3"/>
    <dgm:cxn modelId="{4B089F02-C444-4EC6-B6CD-CD15A304584C}" type="presParOf" srcId="{022F118A-4FEB-403B-930C-C291B0C2D1FE}" destId="{8C3DDA86-B299-452B-A7B9-3DFBCF4AB031}" srcOrd="0" destOrd="0" presId="urn:microsoft.com/office/officeart/2005/8/layout/process3"/>
    <dgm:cxn modelId="{B40B2D6C-9826-4496-9878-49B15BCE3927}" type="presParOf" srcId="{022F118A-4FEB-403B-930C-C291B0C2D1FE}" destId="{D6DBEB00-8C2E-4726-9C0D-2C87A4C5F139}" srcOrd="1" destOrd="0" presId="urn:microsoft.com/office/officeart/2005/8/layout/process3"/>
    <dgm:cxn modelId="{A0833FD6-9CAC-454A-9D0E-1864BE7DBC32}" type="presParOf" srcId="{022F118A-4FEB-403B-930C-C291B0C2D1FE}" destId="{42B55C85-21C5-426E-B48A-FABA5F4F7731}" srcOrd="2" destOrd="0" presId="urn:microsoft.com/office/officeart/2005/8/layout/process3"/>
    <dgm:cxn modelId="{E3FF5286-5CE0-4D14-AA75-A7E91EDA5E9F}" type="presParOf" srcId="{A0C3959A-3FA9-4492-9B33-8B2A81DEC781}" destId="{6201F238-DEC8-48B8-B10E-DB41C189B6E0}" srcOrd="3" destOrd="0" presId="urn:microsoft.com/office/officeart/2005/8/layout/process3"/>
    <dgm:cxn modelId="{F0DB6F69-B6DC-4180-8A1A-9D4375DFA174}" type="presParOf" srcId="{6201F238-DEC8-48B8-B10E-DB41C189B6E0}" destId="{358B2B73-EB22-4466-9111-83478756E359}" srcOrd="0" destOrd="0" presId="urn:microsoft.com/office/officeart/2005/8/layout/process3"/>
    <dgm:cxn modelId="{B64EC83C-5A68-4CAB-BB7B-39FE1C9CF396}" type="presParOf" srcId="{A0C3959A-3FA9-4492-9B33-8B2A81DEC781}" destId="{6C4F31CC-D7EA-4D52-AEA8-7D6DE4C7413A}" srcOrd="4" destOrd="0" presId="urn:microsoft.com/office/officeart/2005/8/layout/process3"/>
    <dgm:cxn modelId="{A214918E-4AC2-45FC-987F-21B5AAFBDFF8}" type="presParOf" srcId="{6C4F31CC-D7EA-4D52-AEA8-7D6DE4C7413A}" destId="{8A8BF139-0E4C-4B44-BC33-22238D7FAABD}" srcOrd="0" destOrd="0" presId="urn:microsoft.com/office/officeart/2005/8/layout/process3"/>
    <dgm:cxn modelId="{1110BC6E-9F3B-4999-AC8B-B8781BD4FF99}" type="presParOf" srcId="{6C4F31CC-D7EA-4D52-AEA8-7D6DE4C7413A}" destId="{66A717DF-E2EA-4F5B-8FA8-91902A682ADF}" srcOrd="1" destOrd="0" presId="urn:microsoft.com/office/officeart/2005/8/layout/process3"/>
    <dgm:cxn modelId="{383FBE9B-3AF9-46F0-84C1-1A821E05D1FE}" type="presParOf" srcId="{6C4F31CC-D7EA-4D52-AEA8-7D6DE4C7413A}" destId="{055EDC50-3737-48E1-9F40-9C32E77D8409}" srcOrd="2" destOrd="0" presId="urn:microsoft.com/office/officeart/2005/8/layout/process3"/>
    <dgm:cxn modelId="{6053069F-BF35-4391-A958-6603D043392C}" type="presParOf" srcId="{A0C3959A-3FA9-4492-9B33-8B2A81DEC781}" destId="{535A4E6B-73FB-49B3-AAD0-833EC8160A02}" srcOrd="5" destOrd="0" presId="urn:microsoft.com/office/officeart/2005/8/layout/process3"/>
    <dgm:cxn modelId="{A7AD2AD6-B41E-4904-AB05-C25C0198B259}" type="presParOf" srcId="{535A4E6B-73FB-49B3-AAD0-833EC8160A02}" destId="{64D64870-42B8-4E4D-824B-F8396A1E3645}" srcOrd="0" destOrd="0" presId="urn:microsoft.com/office/officeart/2005/8/layout/process3"/>
    <dgm:cxn modelId="{B34A717D-B8FF-4804-BA91-DBF098F22CEE}" type="presParOf" srcId="{A0C3959A-3FA9-4492-9B33-8B2A81DEC781}" destId="{FB9AA6D0-17EF-4614-A749-298A5977A25E}" srcOrd="6" destOrd="0" presId="urn:microsoft.com/office/officeart/2005/8/layout/process3"/>
    <dgm:cxn modelId="{341C39A5-B86F-423B-AABD-529F6E508387}" type="presParOf" srcId="{FB9AA6D0-17EF-4614-A749-298A5977A25E}" destId="{84473105-5C2E-4B0F-A7C9-EE2BDECD2348}" srcOrd="0" destOrd="0" presId="urn:microsoft.com/office/officeart/2005/8/layout/process3"/>
    <dgm:cxn modelId="{FC03E328-291A-443E-8A29-359C9914D867}" type="presParOf" srcId="{FB9AA6D0-17EF-4614-A749-298A5977A25E}" destId="{4C9968F7-30AF-410A-8B46-2E3C3C9613A4}" srcOrd="1" destOrd="0" presId="urn:microsoft.com/office/officeart/2005/8/layout/process3"/>
    <dgm:cxn modelId="{70237A33-4986-46F8-9F1B-450FB8E4B2FA}" type="presParOf" srcId="{FB9AA6D0-17EF-4614-A749-298A5977A25E}" destId="{3222F639-9986-47E1-8203-232701A095FF}"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4C17F-8A89-48C0-9740-BE063566EC8F}">
      <dsp:nvSpPr>
        <dsp:cNvPr id="0" name=""/>
        <dsp:cNvSpPr/>
      </dsp:nvSpPr>
      <dsp:spPr>
        <a:xfrm>
          <a:off x="1388" y="944589"/>
          <a:ext cx="1745163" cy="8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zh-CN" altLang="en-US" sz="1900" kern="1200" dirty="0"/>
            <a:t>数据预处理</a:t>
          </a:r>
        </a:p>
      </dsp:txBody>
      <dsp:txXfrm>
        <a:off x="1388" y="944589"/>
        <a:ext cx="1745163" cy="547200"/>
      </dsp:txXfrm>
    </dsp:sp>
    <dsp:sp modelId="{21280CD9-1DB9-4413-8B5F-EBE531CE7997}">
      <dsp:nvSpPr>
        <dsp:cNvPr id="0" name=""/>
        <dsp:cNvSpPr/>
      </dsp:nvSpPr>
      <dsp:spPr>
        <a:xfrm>
          <a:off x="358831" y="1491789"/>
          <a:ext cx="1745163" cy="1299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altLang="zh-CN" sz="1900" kern="1200" dirty="0"/>
            <a:t>RGB</a:t>
          </a:r>
          <a:r>
            <a:rPr lang="zh-CN" altLang="en-US" sz="1900" kern="1200" dirty="0"/>
            <a:t>组合转灰度图像</a:t>
          </a:r>
        </a:p>
      </dsp:txBody>
      <dsp:txXfrm>
        <a:off x="396895" y="1529853"/>
        <a:ext cx="1669035" cy="1223472"/>
      </dsp:txXfrm>
    </dsp:sp>
    <dsp:sp modelId="{42B1A09E-2064-4699-9059-A74E5D62684F}">
      <dsp:nvSpPr>
        <dsp:cNvPr id="0" name=""/>
        <dsp:cNvSpPr/>
      </dsp:nvSpPr>
      <dsp:spPr>
        <a:xfrm>
          <a:off x="2011112" y="1000941"/>
          <a:ext cx="560868"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2011112" y="1087840"/>
        <a:ext cx="430520" cy="260697"/>
      </dsp:txXfrm>
    </dsp:sp>
    <dsp:sp modelId="{D6DBEB00-8C2E-4726-9C0D-2C87A4C5F139}">
      <dsp:nvSpPr>
        <dsp:cNvPr id="0" name=""/>
        <dsp:cNvSpPr/>
      </dsp:nvSpPr>
      <dsp:spPr>
        <a:xfrm>
          <a:off x="2804793" y="944589"/>
          <a:ext cx="1745163" cy="8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zh-CN" altLang="en-US" sz="1900" kern="1200" dirty="0"/>
            <a:t>同名点匹配</a:t>
          </a:r>
        </a:p>
      </dsp:txBody>
      <dsp:txXfrm>
        <a:off x="2804793" y="944589"/>
        <a:ext cx="1745163" cy="547200"/>
      </dsp:txXfrm>
    </dsp:sp>
    <dsp:sp modelId="{42B55C85-21C5-426E-B48A-FABA5F4F7731}">
      <dsp:nvSpPr>
        <dsp:cNvPr id="0" name=""/>
        <dsp:cNvSpPr/>
      </dsp:nvSpPr>
      <dsp:spPr>
        <a:xfrm>
          <a:off x="3162236" y="1491789"/>
          <a:ext cx="1745163" cy="1299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altLang="zh-CN" sz="1900" kern="1200" dirty="0"/>
            <a:t>Dense SIFT </a:t>
          </a:r>
          <a:r>
            <a:rPr lang="zh-CN" altLang="en-US" sz="1900" kern="1200" dirty="0"/>
            <a:t>匹配</a:t>
          </a:r>
        </a:p>
      </dsp:txBody>
      <dsp:txXfrm>
        <a:off x="3200300" y="1529853"/>
        <a:ext cx="1669035" cy="1223472"/>
      </dsp:txXfrm>
    </dsp:sp>
    <dsp:sp modelId="{6201F238-DEC8-48B8-B10E-DB41C189B6E0}">
      <dsp:nvSpPr>
        <dsp:cNvPr id="0" name=""/>
        <dsp:cNvSpPr/>
      </dsp:nvSpPr>
      <dsp:spPr>
        <a:xfrm>
          <a:off x="4814517" y="1000941"/>
          <a:ext cx="560868"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814517" y="1087840"/>
        <a:ext cx="430520" cy="260697"/>
      </dsp:txXfrm>
    </dsp:sp>
    <dsp:sp modelId="{66A717DF-E2EA-4F5B-8FA8-91902A682ADF}">
      <dsp:nvSpPr>
        <dsp:cNvPr id="0" name=""/>
        <dsp:cNvSpPr/>
      </dsp:nvSpPr>
      <dsp:spPr>
        <a:xfrm>
          <a:off x="5608198" y="944589"/>
          <a:ext cx="1745163" cy="8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zh-CN" altLang="en-US" sz="1900" kern="1200" dirty="0"/>
            <a:t>自动地理配准</a:t>
          </a:r>
        </a:p>
      </dsp:txBody>
      <dsp:txXfrm>
        <a:off x="5608198" y="944589"/>
        <a:ext cx="1745163" cy="547200"/>
      </dsp:txXfrm>
    </dsp:sp>
    <dsp:sp modelId="{055EDC50-3737-48E1-9F40-9C32E77D8409}">
      <dsp:nvSpPr>
        <dsp:cNvPr id="0" name=""/>
        <dsp:cNvSpPr/>
      </dsp:nvSpPr>
      <dsp:spPr>
        <a:xfrm>
          <a:off x="5965641" y="1491789"/>
          <a:ext cx="1745163" cy="1299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仿射变换</a:t>
          </a:r>
        </a:p>
        <a:p>
          <a:pPr marL="171450" lvl="1" indent="-171450" algn="l" defTabSz="844550">
            <a:lnSpc>
              <a:spcPct val="90000"/>
            </a:lnSpc>
            <a:spcBef>
              <a:spcPct val="0"/>
            </a:spcBef>
            <a:spcAft>
              <a:spcPct val="15000"/>
            </a:spcAft>
            <a:buChar char="•"/>
          </a:pPr>
          <a:r>
            <a:rPr lang="en-US" altLang="zh-CN" sz="1900" kern="1200" dirty="0"/>
            <a:t>Thin-Plate Spline</a:t>
          </a:r>
          <a:r>
            <a:rPr lang="zh-CN" altLang="en-US" sz="1900" kern="1200" dirty="0"/>
            <a:t>变换</a:t>
          </a:r>
        </a:p>
      </dsp:txBody>
      <dsp:txXfrm>
        <a:off x="6003705" y="1529853"/>
        <a:ext cx="1669035" cy="1223472"/>
      </dsp:txXfrm>
    </dsp:sp>
    <dsp:sp modelId="{535A4E6B-73FB-49B3-AAD0-833EC8160A02}">
      <dsp:nvSpPr>
        <dsp:cNvPr id="0" name=""/>
        <dsp:cNvSpPr/>
      </dsp:nvSpPr>
      <dsp:spPr>
        <a:xfrm>
          <a:off x="7617922" y="1000941"/>
          <a:ext cx="560868"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7617922" y="1087840"/>
        <a:ext cx="430520" cy="260697"/>
      </dsp:txXfrm>
    </dsp:sp>
    <dsp:sp modelId="{4C9968F7-30AF-410A-8B46-2E3C3C9613A4}">
      <dsp:nvSpPr>
        <dsp:cNvPr id="0" name=""/>
        <dsp:cNvSpPr/>
      </dsp:nvSpPr>
      <dsp:spPr>
        <a:xfrm>
          <a:off x="8411603" y="944589"/>
          <a:ext cx="1745163" cy="8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zh-CN" altLang="en-US" sz="1900" kern="1200" dirty="0"/>
            <a:t>效果评价</a:t>
          </a:r>
        </a:p>
      </dsp:txBody>
      <dsp:txXfrm>
        <a:off x="8411603" y="944589"/>
        <a:ext cx="1745163" cy="547200"/>
      </dsp:txXfrm>
    </dsp:sp>
    <dsp:sp modelId="{3222F639-9986-47E1-8203-232701A095FF}">
      <dsp:nvSpPr>
        <dsp:cNvPr id="0" name=""/>
        <dsp:cNvSpPr/>
      </dsp:nvSpPr>
      <dsp:spPr>
        <a:xfrm>
          <a:off x="8769046" y="1491789"/>
          <a:ext cx="1745163" cy="1299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匹配点坐标与变换点坐标对比</a:t>
          </a:r>
        </a:p>
      </dsp:txBody>
      <dsp:txXfrm>
        <a:off x="8807110" y="1529853"/>
        <a:ext cx="1669035" cy="12234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2699D-5E90-41BF-A94C-B8F6AA29F6A7}" type="datetimeFigureOut">
              <a:rPr lang="zh-CN" altLang="en-US" smtClean="0"/>
              <a:t>2025/2/7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785673-F3C3-48BF-9339-3E3EB09359FC}" type="slidenum">
              <a:rPr lang="zh-CN" altLang="en-US" smtClean="0"/>
              <a:t>‹#›</a:t>
            </a:fld>
            <a:endParaRPr lang="zh-CN" altLang="en-US"/>
          </a:p>
        </p:txBody>
      </p:sp>
    </p:spTree>
    <p:extLst>
      <p:ext uri="{BB962C8B-B14F-4D97-AF65-F5344CB8AC3E}">
        <p14:creationId xmlns:p14="http://schemas.microsoft.com/office/powerpoint/2010/main" val="310550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仓库地址：</a:t>
            </a:r>
            <a:r>
              <a:rPr lang="en-US" altLang="zh-CN"/>
              <a:t>https://github.com/Hammerous/MRO_CRISM-Temporospatial_detection</a:t>
            </a:r>
            <a:endParaRPr lang="zh-CN" altLang="en-US" dirty="0"/>
          </a:p>
        </p:txBody>
      </p:sp>
      <p:sp>
        <p:nvSpPr>
          <p:cNvPr id="4" name="Slide Number Placeholder 3"/>
          <p:cNvSpPr>
            <a:spLocks noGrp="1"/>
          </p:cNvSpPr>
          <p:nvPr>
            <p:ph type="sldNum" sz="quarter" idx="5"/>
          </p:nvPr>
        </p:nvSpPr>
        <p:spPr/>
        <p:txBody>
          <a:bodyPr/>
          <a:lstStyle/>
          <a:p>
            <a:fld id="{93785673-F3C3-48BF-9339-3E3EB09359FC}" type="slidenum">
              <a:rPr lang="zh-CN" altLang="en-US" smtClean="0"/>
              <a:t>1</a:t>
            </a:fld>
            <a:endParaRPr lang="zh-CN" altLang="en-US"/>
          </a:p>
        </p:txBody>
      </p:sp>
    </p:spTree>
    <p:extLst>
      <p:ext uri="{BB962C8B-B14F-4D97-AF65-F5344CB8AC3E}">
        <p14:creationId xmlns:p14="http://schemas.microsoft.com/office/powerpoint/2010/main" val="2959097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69F2-B809-4EAD-BF5A-16A8907695C9}"/>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97189C10-3FE3-4976-95D7-4C1B15650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ED41142-C964-4AC6-9F21-7E3BABDE932F}"/>
              </a:ext>
            </a:extLst>
          </p:cNvPr>
          <p:cNvSpPr>
            <a:spLocks noGrp="1"/>
          </p:cNvSpPr>
          <p:nvPr>
            <p:ph type="dt" sz="half" idx="10"/>
          </p:nvPr>
        </p:nvSpPr>
        <p:spPr/>
        <p:txBody>
          <a:bodyPr/>
          <a:lstStyle/>
          <a:p>
            <a:fld id="{3A6DBE43-E6D7-4711-9E2C-F68904BF05E4}" type="datetimeFigureOut">
              <a:rPr lang="zh-CN" altLang="en-US" smtClean="0"/>
              <a:t>2025/2/7</a:t>
            </a:fld>
            <a:endParaRPr lang="zh-CN" altLang="en-US"/>
          </a:p>
        </p:txBody>
      </p:sp>
      <p:sp>
        <p:nvSpPr>
          <p:cNvPr id="5" name="Footer Placeholder 4">
            <a:extLst>
              <a:ext uri="{FF2B5EF4-FFF2-40B4-BE49-F238E27FC236}">
                <a16:creationId xmlns:a16="http://schemas.microsoft.com/office/drawing/2014/main" id="{69BDF99A-6189-4D24-85EC-8885BE44F08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A9CEAFE-FABF-4D95-9842-A250CE9F8362}"/>
              </a:ext>
            </a:extLst>
          </p:cNvPr>
          <p:cNvSpPr>
            <a:spLocks noGrp="1"/>
          </p:cNvSpPr>
          <p:nvPr>
            <p:ph type="sldNum" sz="quarter" idx="12"/>
          </p:nvPr>
        </p:nvSpPr>
        <p:spPr/>
        <p:txBody>
          <a:body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1008458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6094-EC29-4E2C-A544-BFA8F704C355}"/>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88DBACE-4185-46BC-9731-1912EA7AD589}"/>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C65F45D-58D9-40B0-A798-791D95ACA7A8}"/>
              </a:ext>
            </a:extLst>
          </p:cNvPr>
          <p:cNvSpPr>
            <a:spLocks noGrp="1"/>
          </p:cNvSpPr>
          <p:nvPr>
            <p:ph type="dt" sz="half" idx="10"/>
          </p:nvPr>
        </p:nvSpPr>
        <p:spPr/>
        <p:txBody>
          <a:bodyPr/>
          <a:lstStyle/>
          <a:p>
            <a:fld id="{3A6DBE43-E6D7-4711-9E2C-F68904BF05E4}" type="datetimeFigureOut">
              <a:rPr lang="zh-CN" altLang="en-US" smtClean="0"/>
              <a:t>2025/2/7</a:t>
            </a:fld>
            <a:endParaRPr lang="zh-CN" altLang="en-US"/>
          </a:p>
        </p:txBody>
      </p:sp>
      <p:sp>
        <p:nvSpPr>
          <p:cNvPr id="5" name="Footer Placeholder 4">
            <a:extLst>
              <a:ext uri="{FF2B5EF4-FFF2-40B4-BE49-F238E27FC236}">
                <a16:creationId xmlns:a16="http://schemas.microsoft.com/office/drawing/2014/main" id="{D7C21485-4170-4E81-BA5B-ED62A805022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796AF81-2143-4C99-8DC3-CF51272A9DDD}"/>
              </a:ext>
            </a:extLst>
          </p:cNvPr>
          <p:cNvSpPr>
            <a:spLocks noGrp="1"/>
          </p:cNvSpPr>
          <p:nvPr>
            <p:ph type="sldNum" sz="quarter" idx="12"/>
          </p:nvPr>
        </p:nvSpPr>
        <p:spPr/>
        <p:txBody>
          <a:body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2412827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DD89A6-A830-4CE2-A7E1-81BB630E24F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078946B4-0FF7-413F-8C6C-060DB99C9F9E}"/>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B255140-134E-43A2-AD32-02B27DACF981}"/>
              </a:ext>
            </a:extLst>
          </p:cNvPr>
          <p:cNvSpPr>
            <a:spLocks noGrp="1"/>
          </p:cNvSpPr>
          <p:nvPr>
            <p:ph type="dt" sz="half" idx="10"/>
          </p:nvPr>
        </p:nvSpPr>
        <p:spPr/>
        <p:txBody>
          <a:bodyPr/>
          <a:lstStyle/>
          <a:p>
            <a:fld id="{3A6DBE43-E6D7-4711-9E2C-F68904BF05E4}" type="datetimeFigureOut">
              <a:rPr lang="zh-CN" altLang="en-US" smtClean="0"/>
              <a:t>2025/2/7</a:t>
            </a:fld>
            <a:endParaRPr lang="zh-CN" altLang="en-US"/>
          </a:p>
        </p:txBody>
      </p:sp>
      <p:sp>
        <p:nvSpPr>
          <p:cNvPr id="5" name="Footer Placeholder 4">
            <a:extLst>
              <a:ext uri="{FF2B5EF4-FFF2-40B4-BE49-F238E27FC236}">
                <a16:creationId xmlns:a16="http://schemas.microsoft.com/office/drawing/2014/main" id="{38ABBE09-5B0E-48FC-9995-7C916A5CACE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1EA93A5-3C23-4215-BD76-DB5C620FB21A}"/>
              </a:ext>
            </a:extLst>
          </p:cNvPr>
          <p:cNvSpPr>
            <a:spLocks noGrp="1"/>
          </p:cNvSpPr>
          <p:nvPr>
            <p:ph type="sldNum" sz="quarter" idx="12"/>
          </p:nvPr>
        </p:nvSpPr>
        <p:spPr/>
        <p:txBody>
          <a:body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449655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606C3-D124-465C-A9B2-481DA8C4B42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295BB64-C335-410F-AB8A-5553958E3A7F}"/>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BEEE856-56F8-4733-AA0E-562CC8B0413D}"/>
              </a:ext>
            </a:extLst>
          </p:cNvPr>
          <p:cNvSpPr>
            <a:spLocks noGrp="1"/>
          </p:cNvSpPr>
          <p:nvPr>
            <p:ph type="dt" sz="half" idx="10"/>
          </p:nvPr>
        </p:nvSpPr>
        <p:spPr/>
        <p:txBody>
          <a:bodyPr/>
          <a:lstStyle/>
          <a:p>
            <a:fld id="{3A6DBE43-E6D7-4711-9E2C-F68904BF05E4}" type="datetimeFigureOut">
              <a:rPr lang="zh-CN" altLang="en-US" smtClean="0"/>
              <a:t>2025/2/7</a:t>
            </a:fld>
            <a:endParaRPr lang="zh-CN" altLang="en-US"/>
          </a:p>
        </p:txBody>
      </p:sp>
      <p:sp>
        <p:nvSpPr>
          <p:cNvPr id="5" name="Footer Placeholder 4">
            <a:extLst>
              <a:ext uri="{FF2B5EF4-FFF2-40B4-BE49-F238E27FC236}">
                <a16:creationId xmlns:a16="http://schemas.microsoft.com/office/drawing/2014/main" id="{59AA298F-2E1D-4C97-8DA9-0A13BCCE966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D4587FA-9DA7-483D-9904-0FFEB3AF95D7}"/>
              </a:ext>
            </a:extLst>
          </p:cNvPr>
          <p:cNvSpPr>
            <a:spLocks noGrp="1"/>
          </p:cNvSpPr>
          <p:nvPr>
            <p:ph type="sldNum" sz="quarter" idx="12"/>
          </p:nvPr>
        </p:nvSpPr>
        <p:spPr/>
        <p:txBody>
          <a:body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3866319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FD32-9B2E-44DB-A7C7-D0EF6ECB73DD}"/>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9F3AE7F-64AF-4CFA-A951-B6D91DE69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B894DB55-DC13-4165-B39E-6D5A5DE6B2E6}"/>
              </a:ext>
            </a:extLst>
          </p:cNvPr>
          <p:cNvSpPr>
            <a:spLocks noGrp="1"/>
          </p:cNvSpPr>
          <p:nvPr>
            <p:ph type="dt" sz="half" idx="10"/>
          </p:nvPr>
        </p:nvSpPr>
        <p:spPr/>
        <p:txBody>
          <a:bodyPr/>
          <a:lstStyle/>
          <a:p>
            <a:fld id="{3A6DBE43-E6D7-4711-9E2C-F68904BF05E4}" type="datetimeFigureOut">
              <a:rPr lang="zh-CN" altLang="en-US" smtClean="0"/>
              <a:t>2025/2/7</a:t>
            </a:fld>
            <a:endParaRPr lang="zh-CN" altLang="en-US"/>
          </a:p>
        </p:txBody>
      </p:sp>
      <p:sp>
        <p:nvSpPr>
          <p:cNvPr id="5" name="Footer Placeholder 4">
            <a:extLst>
              <a:ext uri="{FF2B5EF4-FFF2-40B4-BE49-F238E27FC236}">
                <a16:creationId xmlns:a16="http://schemas.microsoft.com/office/drawing/2014/main" id="{32CF01E7-BD12-4BDD-A07F-A55BBA83E3A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5B87DF3-2396-4B43-9748-99FE181FD00F}"/>
              </a:ext>
            </a:extLst>
          </p:cNvPr>
          <p:cNvSpPr>
            <a:spLocks noGrp="1"/>
          </p:cNvSpPr>
          <p:nvPr>
            <p:ph type="sldNum" sz="quarter" idx="12"/>
          </p:nvPr>
        </p:nvSpPr>
        <p:spPr/>
        <p:txBody>
          <a:body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29511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630C7-1157-44F3-AE27-B9B5A8ECF31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DE462F55-A599-45E5-8C2D-75FACFA24398}"/>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88E631B3-0612-49BE-88F3-9C56FE90A388}"/>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BF93450-8987-4E50-BEE1-CEA5A744E9CC}"/>
              </a:ext>
            </a:extLst>
          </p:cNvPr>
          <p:cNvSpPr>
            <a:spLocks noGrp="1"/>
          </p:cNvSpPr>
          <p:nvPr>
            <p:ph type="dt" sz="half" idx="10"/>
          </p:nvPr>
        </p:nvSpPr>
        <p:spPr/>
        <p:txBody>
          <a:bodyPr/>
          <a:lstStyle/>
          <a:p>
            <a:fld id="{3A6DBE43-E6D7-4711-9E2C-F68904BF05E4}" type="datetimeFigureOut">
              <a:rPr lang="zh-CN" altLang="en-US" smtClean="0"/>
              <a:t>2025/2/7</a:t>
            </a:fld>
            <a:endParaRPr lang="zh-CN" altLang="en-US"/>
          </a:p>
        </p:txBody>
      </p:sp>
      <p:sp>
        <p:nvSpPr>
          <p:cNvPr id="6" name="Footer Placeholder 5">
            <a:extLst>
              <a:ext uri="{FF2B5EF4-FFF2-40B4-BE49-F238E27FC236}">
                <a16:creationId xmlns:a16="http://schemas.microsoft.com/office/drawing/2014/main" id="{92DE23E5-F862-4A25-8D16-78DEB8C97C1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780A1B4-4C1B-4B58-A454-837AEDEA5AC1}"/>
              </a:ext>
            </a:extLst>
          </p:cNvPr>
          <p:cNvSpPr>
            <a:spLocks noGrp="1"/>
          </p:cNvSpPr>
          <p:nvPr>
            <p:ph type="sldNum" sz="quarter" idx="12"/>
          </p:nvPr>
        </p:nvSpPr>
        <p:spPr/>
        <p:txBody>
          <a:body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124889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8E63-083E-4224-AF60-82FCD3CAD7D4}"/>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1300487-9BA5-4911-BDCD-7A9C4DC1A2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D2E5C7DA-E6B2-44B3-AE85-97FE699F5A43}"/>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D148B35E-9265-4D85-A235-C58206035A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60AA8AA4-FE30-4754-B73D-DED44FC960F0}"/>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8C99AA2F-A028-4787-871A-F0458338E5BC}"/>
              </a:ext>
            </a:extLst>
          </p:cNvPr>
          <p:cNvSpPr>
            <a:spLocks noGrp="1"/>
          </p:cNvSpPr>
          <p:nvPr>
            <p:ph type="dt" sz="half" idx="10"/>
          </p:nvPr>
        </p:nvSpPr>
        <p:spPr/>
        <p:txBody>
          <a:bodyPr/>
          <a:lstStyle/>
          <a:p>
            <a:fld id="{3A6DBE43-E6D7-4711-9E2C-F68904BF05E4}" type="datetimeFigureOut">
              <a:rPr lang="zh-CN" altLang="en-US" smtClean="0"/>
              <a:t>2025/2/7</a:t>
            </a:fld>
            <a:endParaRPr lang="zh-CN" altLang="en-US"/>
          </a:p>
        </p:txBody>
      </p:sp>
      <p:sp>
        <p:nvSpPr>
          <p:cNvPr id="8" name="Footer Placeholder 7">
            <a:extLst>
              <a:ext uri="{FF2B5EF4-FFF2-40B4-BE49-F238E27FC236}">
                <a16:creationId xmlns:a16="http://schemas.microsoft.com/office/drawing/2014/main" id="{12591B6C-590B-4B5D-A0E9-28FCB0222776}"/>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94816FFF-1DDC-4357-9671-63FD38C42C89}"/>
              </a:ext>
            </a:extLst>
          </p:cNvPr>
          <p:cNvSpPr>
            <a:spLocks noGrp="1"/>
          </p:cNvSpPr>
          <p:nvPr>
            <p:ph type="sldNum" sz="quarter" idx="12"/>
          </p:nvPr>
        </p:nvSpPr>
        <p:spPr/>
        <p:txBody>
          <a:body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1053519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FBB3-FDA0-4B5D-8BC8-1829EDB222F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84C4B6A-9504-47D2-AF14-CE711DE719A1}"/>
              </a:ext>
            </a:extLst>
          </p:cNvPr>
          <p:cNvSpPr>
            <a:spLocks noGrp="1"/>
          </p:cNvSpPr>
          <p:nvPr>
            <p:ph type="dt" sz="half" idx="10"/>
          </p:nvPr>
        </p:nvSpPr>
        <p:spPr/>
        <p:txBody>
          <a:bodyPr/>
          <a:lstStyle/>
          <a:p>
            <a:fld id="{3A6DBE43-E6D7-4711-9E2C-F68904BF05E4}" type="datetimeFigureOut">
              <a:rPr lang="zh-CN" altLang="en-US" smtClean="0"/>
              <a:t>2025/2/7</a:t>
            </a:fld>
            <a:endParaRPr lang="zh-CN" altLang="en-US"/>
          </a:p>
        </p:txBody>
      </p:sp>
      <p:sp>
        <p:nvSpPr>
          <p:cNvPr id="4" name="Footer Placeholder 3">
            <a:extLst>
              <a:ext uri="{FF2B5EF4-FFF2-40B4-BE49-F238E27FC236}">
                <a16:creationId xmlns:a16="http://schemas.microsoft.com/office/drawing/2014/main" id="{C7728127-22AC-4157-8177-DEB45927CF13}"/>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131CEDB6-F60C-484B-89BB-4467C19850CA}"/>
              </a:ext>
            </a:extLst>
          </p:cNvPr>
          <p:cNvSpPr>
            <a:spLocks noGrp="1"/>
          </p:cNvSpPr>
          <p:nvPr>
            <p:ph type="sldNum" sz="quarter" idx="12"/>
          </p:nvPr>
        </p:nvSpPr>
        <p:spPr/>
        <p:txBody>
          <a:body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361157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06014-4C70-4CEF-A834-AE2286D097EF}"/>
              </a:ext>
            </a:extLst>
          </p:cNvPr>
          <p:cNvSpPr>
            <a:spLocks noGrp="1"/>
          </p:cNvSpPr>
          <p:nvPr>
            <p:ph type="dt" sz="half" idx="10"/>
          </p:nvPr>
        </p:nvSpPr>
        <p:spPr/>
        <p:txBody>
          <a:bodyPr/>
          <a:lstStyle/>
          <a:p>
            <a:fld id="{3A6DBE43-E6D7-4711-9E2C-F68904BF05E4}" type="datetimeFigureOut">
              <a:rPr lang="zh-CN" altLang="en-US" smtClean="0"/>
              <a:t>2025/2/7</a:t>
            </a:fld>
            <a:endParaRPr lang="zh-CN" altLang="en-US"/>
          </a:p>
        </p:txBody>
      </p:sp>
      <p:sp>
        <p:nvSpPr>
          <p:cNvPr id="3" name="Footer Placeholder 2">
            <a:extLst>
              <a:ext uri="{FF2B5EF4-FFF2-40B4-BE49-F238E27FC236}">
                <a16:creationId xmlns:a16="http://schemas.microsoft.com/office/drawing/2014/main" id="{C847DEBD-E832-4FB8-B653-FEC5AF2E0C2E}"/>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5941A3E6-8990-49E6-ADEB-1EA78A9FD771}"/>
              </a:ext>
            </a:extLst>
          </p:cNvPr>
          <p:cNvSpPr>
            <a:spLocks noGrp="1"/>
          </p:cNvSpPr>
          <p:nvPr>
            <p:ph type="sldNum" sz="quarter" idx="12"/>
          </p:nvPr>
        </p:nvSpPr>
        <p:spPr/>
        <p:txBody>
          <a:body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100123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07CA-4FD4-4EF6-812F-6A4F54DA37E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0CDBB15-D93E-4192-9AF3-6C06DD14E3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AB67FD63-74A0-4398-A59F-EBB874E6D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D53D0BF8-3306-4179-9E54-B2D8628F201D}"/>
              </a:ext>
            </a:extLst>
          </p:cNvPr>
          <p:cNvSpPr>
            <a:spLocks noGrp="1"/>
          </p:cNvSpPr>
          <p:nvPr>
            <p:ph type="dt" sz="half" idx="10"/>
          </p:nvPr>
        </p:nvSpPr>
        <p:spPr/>
        <p:txBody>
          <a:bodyPr/>
          <a:lstStyle/>
          <a:p>
            <a:fld id="{3A6DBE43-E6D7-4711-9E2C-F68904BF05E4}" type="datetimeFigureOut">
              <a:rPr lang="zh-CN" altLang="en-US" smtClean="0"/>
              <a:t>2025/2/7</a:t>
            </a:fld>
            <a:endParaRPr lang="zh-CN" altLang="en-US"/>
          </a:p>
        </p:txBody>
      </p:sp>
      <p:sp>
        <p:nvSpPr>
          <p:cNvPr id="6" name="Footer Placeholder 5">
            <a:extLst>
              <a:ext uri="{FF2B5EF4-FFF2-40B4-BE49-F238E27FC236}">
                <a16:creationId xmlns:a16="http://schemas.microsoft.com/office/drawing/2014/main" id="{8E995F41-D6FA-4796-B94F-5DAAC365E2F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580DC61-91D1-4AE4-A401-E23A0FE1081B}"/>
              </a:ext>
            </a:extLst>
          </p:cNvPr>
          <p:cNvSpPr>
            <a:spLocks noGrp="1"/>
          </p:cNvSpPr>
          <p:nvPr>
            <p:ph type="sldNum" sz="quarter" idx="12"/>
          </p:nvPr>
        </p:nvSpPr>
        <p:spPr/>
        <p:txBody>
          <a:body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2350961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EA73-61E8-4F39-AB7F-739504E1422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952A715E-FA51-4A70-8664-CB9AF5D07D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7E8F65AE-31B6-4DB6-82DE-ED207EB767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6FCC02D4-7074-4ED7-8239-F78F49692FA5}"/>
              </a:ext>
            </a:extLst>
          </p:cNvPr>
          <p:cNvSpPr>
            <a:spLocks noGrp="1"/>
          </p:cNvSpPr>
          <p:nvPr>
            <p:ph type="dt" sz="half" idx="10"/>
          </p:nvPr>
        </p:nvSpPr>
        <p:spPr/>
        <p:txBody>
          <a:bodyPr/>
          <a:lstStyle/>
          <a:p>
            <a:fld id="{3A6DBE43-E6D7-4711-9E2C-F68904BF05E4}" type="datetimeFigureOut">
              <a:rPr lang="zh-CN" altLang="en-US" smtClean="0"/>
              <a:t>2025/2/7</a:t>
            </a:fld>
            <a:endParaRPr lang="zh-CN" altLang="en-US"/>
          </a:p>
        </p:txBody>
      </p:sp>
      <p:sp>
        <p:nvSpPr>
          <p:cNvPr id="6" name="Footer Placeholder 5">
            <a:extLst>
              <a:ext uri="{FF2B5EF4-FFF2-40B4-BE49-F238E27FC236}">
                <a16:creationId xmlns:a16="http://schemas.microsoft.com/office/drawing/2014/main" id="{03F43782-F1BC-4A45-A3A8-D8BBA414735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122886F-1C38-463D-80D5-F5DBFA075FE8}"/>
              </a:ext>
            </a:extLst>
          </p:cNvPr>
          <p:cNvSpPr>
            <a:spLocks noGrp="1"/>
          </p:cNvSpPr>
          <p:nvPr>
            <p:ph type="sldNum" sz="quarter" idx="12"/>
          </p:nvPr>
        </p:nvSpPr>
        <p:spPr/>
        <p:txBody>
          <a:body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211866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96235A-ACB7-47B9-8DAF-A7BCF74B06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164E35D-A74A-4FB4-A490-918D3E4BA1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2A7C67B-7429-4803-BA1B-4BA837F347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DBE43-E6D7-4711-9E2C-F68904BF05E4}" type="datetimeFigureOut">
              <a:rPr lang="zh-CN" altLang="en-US" smtClean="0"/>
              <a:t>2025/2/7</a:t>
            </a:fld>
            <a:endParaRPr lang="zh-CN" altLang="en-US"/>
          </a:p>
        </p:txBody>
      </p:sp>
      <p:sp>
        <p:nvSpPr>
          <p:cNvPr id="5" name="Footer Placeholder 4">
            <a:extLst>
              <a:ext uri="{FF2B5EF4-FFF2-40B4-BE49-F238E27FC236}">
                <a16:creationId xmlns:a16="http://schemas.microsoft.com/office/drawing/2014/main" id="{63A1EEF5-BE09-4242-8F6B-F1133695D6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F17E75BD-BEEA-4F80-B795-7062C708A7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07065-0D4B-4C06-945D-7A16049C4D4E}" type="slidenum">
              <a:rPr lang="zh-CN" altLang="en-US" smtClean="0"/>
              <a:t>‹#›</a:t>
            </a:fld>
            <a:endParaRPr lang="zh-CN" altLang="en-US"/>
          </a:p>
        </p:txBody>
      </p:sp>
    </p:spTree>
    <p:extLst>
      <p:ext uri="{BB962C8B-B14F-4D97-AF65-F5344CB8AC3E}">
        <p14:creationId xmlns:p14="http://schemas.microsoft.com/office/powerpoint/2010/main" val="214010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stac.astrogeology.usgs.gov/docs/data/mars/ctxdtm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stac.astrogeology.usgs.gov/docs/data/mars/ctxdtms/" TargetMode="Externa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stac.astrogeology.usgs.gov/docs/data/mars/ctxdtm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EA0F03-0A9C-4098-B36D-D5EFF0819C89}"/>
              </a:ext>
            </a:extLst>
          </p:cNvPr>
          <p:cNvSpPr>
            <a:spLocks noGrp="1"/>
          </p:cNvSpPr>
          <p:nvPr>
            <p:ph type="title"/>
          </p:nvPr>
        </p:nvSpPr>
        <p:spPr/>
        <p:txBody>
          <a:bodyPr/>
          <a:lstStyle/>
          <a:p>
            <a:r>
              <a:rPr lang="zh-CN" altLang="en-US" dirty="0"/>
              <a:t>目录</a:t>
            </a:r>
          </a:p>
        </p:txBody>
      </p:sp>
      <p:sp>
        <p:nvSpPr>
          <p:cNvPr id="5" name="Content Placeholder 4">
            <a:extLst>
              <a:ext uri="{FF2B5EF4-FFF2-40B4-BE49-F238E27FC236}">
                <a16:creationId xmlns:a16="http://schemas.microsoft.com/office/drawing/2014/main" id="{631165F9-936C-4B2E-8D16-1C5FE1922128}"/>
              </a:ext>
            </a:extLst>
          </p:cNvPr>
          <p:cNvSpPr>
            <a:spLocks noGrp="1"/>
          </p:cNvSpPr>
          <p:nvPr>
            <p:ph idx="1"/>
          </p:nvPr>
        </p:nvSpPr>
        <p:spPr>
          <a:xfrm>
            <a:off x="838200" y="1825624"/>
            <a:ext cx="4038600" cy="4914809"/>
          </a:xfrm>
        </p:spPr>
        <p:txBody>
          <a:bodyPr>
            <a:normAutofit/>
          </a:bodyPr>
          <a:lstStyle/>
          <a:p>
            <a:r>
              <a:rPr lang="en-US" altLang="zh-CN" dirty="0"/>
              <a:t>1. DTMs</a:t>
            </a:r>
            <a:r>
              <a:rPr lang="zh-CN" altLang="en-US" dirty="0"/>
              <a:t>下载</a:t>
            </a:r>
            <a:endParaRPr lang="en-US" altLang="zh-CN" dirty="0"/>
          </a:p>
          <a:p>
            <a:pPr marL="514350" indent="-514350">
              <a:buAutoNum type="alphaLcPeriod"/>
            </a:pPr>
            <a:r>
              <a:rPr lang="en-US" altLang="zh-CN" dirty="0"/>
              <a:t>CTX DTMs</a:t>
            </a:r>
            <a:r>
              <a:rPr lang="zh-CN" altLang="en-US" dirty="0"/>
              <a:t>说明</a:t>
            </a:r>
            <a:endParaRPr lang="en-US" altLang="zh-CN" dirty="0"/>
          </a:p>
          <a:p>
            <a:pPr marL="514350" indent="-514350">
              <a:buAutoNum type="alphaLcPeriod"/>
            </a:pPr>
            <a:r>
              <a:rPr lang="zh-CN" altLang="en-US" dirty="0"/>
              <a:t>数据下载策略</a:t>
            </a:r>
            <a:endParaRPr lang="en-US" altLang="zh-CN" dirty="0"/>
          </a:p>
          <a:p>
            <a:r>
              <a:rPr lang="en-US" altLang="zh-CN" dirty="0"/>
              <a:t>2.</a:t>
            </a:r>
            <a:r>
              <a:rPr lang="zh-CN" altLang="en-US" dirty="0"/>
              <a:t> 影像校正实验</a:t>
            </a:r>
            <a:endParaRPr lang="en-US" altLang="zh-CN" dirty="0"/>
          </a:p>
          <a:p>
            <a:pPr marL="514350" indent="-514350">
              <a:buAutoNum type="alphaLcPeriod"/>
            </a:pPr>
            <a:r>
              <a:rPr lang="zh-CN" altLang="en-US" dirty="0"/>
              <a:t>图像预处理</a:t>
            </a:r>
            <a:endParaRPr lang="en-US" altLang="zh-CN" dirty="0"/>
          </a:p>
          <a:p>
            <a:pPr marL="514350" indent="-514350">
              <a:buAutoNum type="alphaLcPeriod"/>
            </a:pPr>
            <a:r>
              <a:rPr lang="zh-CN" altLang="en-US" dirty="0"/>
              <a:t>同名点匹配</a:t>
            </a:r>
            <a:endParaRPr lang="en-US" altLang="zh-CN" dirty="0"/>
          </a:p>
          <a:p>
            <a:pPr marL="514350" indent="-514350">
              <a:buAutoNum type="alphaLcPeriod"/>
            </a:pPr>
            <a:r>
              <a:rPr lang="zh-CN" altLang="en-US" dirty="0"/>
              <a:t>自动地理配准</a:t>
            </a:r>
            <a:endParaRPr lang="en-US" altLang="zh-CN" dirty="0"/>
          </a:p>
          <a:p>
            <a:r>
              <a:rPr lang="en-US" altLang="zh-CN" dirty="0"/>
              <a:t>3. </a:t>
            </a:r>
            <a:r>
              <a:rPr lang="zh-CN" altLang="en-US" dirty="0"/>
              <a:t>问题分析</a:t>
            </a:r>
            <a:endParaRPr lang="en-US" altLang="zh-CN" dirty="0"/>
          </a:p>
          <a:p>
            <a:r>
              <a:rPr lang="en-US" altLang="zh-CN" dirty="0"/>
              <a:t>4. </a:t>
            </a:r>
            <a:r>
              <a:rPr lang="zh-CN" altLang="en-US" dirty="0"/>
              <a:t>自评与预设流程</a:t>
            </a:r>
            <a:endParaRPr lang="en-US" altLang="zh-CN" dirty="0"/>
          </a:p>
        </p:txBody>
      </p:sp>
      <p:pic>
        <p:nvPicPr>
          <p:cNvPr id="6" name="Picture 2" descr="https://www.nasa.gov/wp-content/uploads/2023/04/3-pia22727-colorful-impact-already-in-pj.jpg">
            <a:extLst>
              <a:ext uri="{FF2B5EF4-FFF2-40B4-BE49-F238E27FC236}">
                <a16:creationId xmlns:a16="http://schemas.microsoft.com/office/drawing/2014/main" id="{51E3529B-C138-4314-88DE-DDC664CE7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030" y="2790"/>
            <a:ext cx="7197970" cy="685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508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2.</a:t>
            </a:r>
            <a:r>
              <a:rPr lang="zh-CN" altLang="en-US" dirty="0"/>
              <a:t> 影像校正实验</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a:xfrm>
            <a:off x="838199" y="1825625"/>
            <a:ext cx="4236727" cy="4351338"/>
          </a:xfrm>
        </p:spPr>
        <p:txBody>
          <a:bodyPr/>
          <a:lstStyle/>
          <a:p>
            <a:r>
              <a:rPr lang="en-US" altLang="zh-CN" dirty="0"/>
              <a:t>1</a:t>
            </a:r>
            <a:r>
              <a:rPr lang="zh-CN" altLang="en-US" dirty="0"/>
              <a:t>）数据预处理</a:t>
            </a:r>
            <a:endParaRPr lang="en-US" altLang="zh-CN" dirty="0"/>
          </a:p>
          <a:p>
            <a:r>
              <a:rPr lang="zh-CN" altLang="en-US" dirty="0"/>
              <a:t>对</a:t>
            </a:r>
            <a:r>
              <a:rPr lang="en-US" altLang="zh-CN" dirty="0"/>
              <a:t>CRISM</a:t>
            </a:r>
            <a:r>
              <a:rPr lang="zh-CN" altLang="en-US" dirty="0"/>
              <a:t>影像：</a:t>
            </a:r>
            <a:endParaRPr lang="en-US" altLang="zh-CN" dirty="0"/>
          </a:p>
          <a:p>
            <a:r>
              <a:rPr lang="en-US" altLang="zh-CN" dirty="0"/>
              <a:t>1. </a:t>
            </a:r>
            <a:r>
              <a:rPr lang="zh-CN" altLang="en-US" dirty="0"/>
              <a:t>选取 </a:t>
            </a:r>
            <a:r>
              <a:rPr lang="en-US" altLang="zh-CN" dirty="0"/>
              <a:t>(R2529/R1506/R1080)</a:t>
            </a:r>
            <a:r>
              <a:rPr lang="zh-CN" altLang="en-US" dirty="0"/>
              <a:t>指数，各指数波段分别均值化后合成</a:t>
            </a:r>
            <a:r>
              <a:rPr lang="en-US" altLang="zh-CN" dirty="0"/>
              <a:t>RGB</a:t>
            </a:r>
            <a:r>
              <a:rPr lang="zh-CN" altLang="en-US" dirty="0"/>
              <a:t>图像</a:t>
            </a:r>
            <a:endParaRPr lang="en-US" altLang="zh-CN" dirty="0"/>
          </a:p>
          <a:p>
            <a:r>
              <a:rPr lang="en-US" altLang="zh-CN" dirty="0"/>
              <a:t>2. RGB</a:t>
            </a:r>
            <a:r>
              <a:rPr lang="zh-CN" altLang="en-US" dirty="0"/>
              <a:t>图像转灰度图像</a:t>
            </a:r>
          </a:p>
        </p:txBody>
      </p:sp>
      <p:pic>
        <p:nvPicPr>
          <p:cNvPr id="6" name="Picture 5">
            <a:extLst>
              <a:ext uri="{FF2B5EF4-FFF2-40B4-BE49-F238E27FC236}">
                <a16:creationId xmlns:a16="http://schemas.microsoft.com/office/drawing/2014/main" id="{9047AB12-8A5F-4B17-8A15-2040B396E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1302" y="2209314"/>
            <a:ext cx="3222608" cy="3583960"/>
          </a:xfrm>
          <a:prstGeom prst="rect">
            <a:avLst/>
          </a:prstGeom>
        </p:spPr>
      </p:pic>
      <p:sp>
        <p:nvSpPr>
          <p:cNvPr id="16" name="Arrow: Right 15">
            <a:extLst>
              <a:ext uri="{FF2B5EF4-FFF2-40B4-BE49-F238E27FC236}">
                <a16:creationId xmlns:a16="http://schemas.microsoft.com/office/drawing/2014/main" id="{6E21D05B-53AD-4023-8996-91A3B6E38654}"/>
              </a:ext>
            </a:extLst>
          </p:cNvPr>
          <p:cNvSpPr/>
          <p:nvPr/>
        </p:nvSpPr>
        <p:spPr>
          <a:xfrm>
            <a:off x="8235256" y="3770517"/>
            <a:ext cx="466491" cy="4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a:extLst>
              <a:ext uri="{FF2B5EF4-FFF2-40B4-BE49-F238E27FC236}">
                <a16:creationId xmlns:a16="http://schemas.microsoft.com/office/drawing/2014/main" id="{1FA08E75-A917-40AD-82CB-274925800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3093" y="2209314"/>
            <a:ext cx="3222608" cy="3583960"/>
          </a:xfrm>
          <a:prstGeom prst="rect">
            <a:avLst/>
          </a:prstGeom>
        </p:spPr>
      </p:pic>
    </p:spTree>
    <p:extLst>
      <p:ext uri="{BB962C8B-B14F-4D97-AF65-F5344CB8AC3E}">
        <p14:creationId xmlns:p14="http://schemas.microsoft.com/office/powerpoint/2010/main" val="361753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2.</a:t>
            </a:r>
            <a:r>
              <a:rPr lang="zh-CN" altLang="en-US" dirty="0"/>
              <a:t> 影像校正实验</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a:xfrm>
            <a:off x="838199" y="1825625"/>
            <a:ext cx="4236727" cy="4351338"/>
          </a:xfrm>
        </p:spPr>
        <p:txBody>
          <a:bodyPr/>
          <a:lstStyle/>
          <a:p>
            <a:r>
              <a:rPr lang="en-US" altLang="zh-CN" dirty="0"/>
              <a:t>1</a:t>
            </a:r>
            <a:r>
              <a:rPr lang="zh-CN" altLang="en-US" dirty="0"/>
              <a:t>）数据预处理</a:t>
            </a:r>
            <a:endParaRPr lang="en-US" altLang="zh-CN" dirty="0"/>
          </a:p>
          <a:p>
            <a:r>
              <a:rPr lang="zh-CN" altLang="en-US" dirty="0"/>
              <a:t>预处理结果：</a:t>
            </a:r>
            <a:endParaRPr lang="en-US" altLang="zh-CN" dirty="0"/>
          </a:p>
          <a:p>
            <a:endParaRPr lang="zh-CN" altLang="en-US" dirty="0"/>
          </a:p>
        </p:txBody>
      </p:sp>
      <p:pic>
        <p:nvPicPr>
          <p:cNvPr id="7" name="Picture 6">
            <a:extLst>
              <a:ext uri="{FF2B5EF4-FFF2-40B4-BE49-F238E27FC236}">
                <a16:creationId xmlns:a16="http://schemas.microsoft.com/office/drawing/2014/main" id="{43E1535F-CF81-4A2C-A1C6-197DDC16A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942" y="2766955"/>
            <a:ext cx="3425469" cy="3816723"/>
          </a:xfrm>
          <a:prstGeom prst="rect">
            <a:avLst/>
          </a:prstGeom>
        </p:spPr>
      </p:pic>
      <p:pic>
        <p:nvPicPr>
          <p:cNvPr id="8" name="Picture 7">
            <a:extLst>
              <a:ext uri="{FF2B5EF4-FFF2-40B4-BE49-F238E27FC236}">
                <a16:creationId xmlns:a16="http://schemas.microsoft.com/office/drawing/2014/main" id="{8A6D25DF-77DF-4B6B-BBC9-C6F3BC0A3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778" y="2766956"/>
            <a:ext cx="3431902" cy="3816722"/>
          </a:xfrm>
          <a:prstGeom prst="rect">
            <a:avLst/>
          </a:prstGeom>
        </p:spPr>
      </p:pic>
    </p:spTree>
    <p:extLst>
      <p:ext uri="{BB962C8B-B14F-4D97-AF65-F5344CB8AC3E}">
        <p14:creationId xmlns:p14="http://schemas.microsoft.com/office/powerpoint/2010/main" val="413432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2.</a:t>
            </a:r>
            <a:r>
              <a:rPr lang="zh-CN" altLang="en-US" dirty="0"/>
              <a:t> 影像校正实验</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p:txBody>
          <a:bodyPr>
            <a:normAutofit lnSpcReduction="10000"/>
          </a:bodyPr>
          <a:lstStyle/>
          <a:p>
            <a:r>
              <a:rPr lang="en-US" altLang="zh-CN" dirty="0"/>
              <a:t>2</a:t>
            </a:r>
            <a:r>
              <a:rPr lang="zh-CN" altLang="en-US" dirty="0"/>
              <a:t>）同名点匹配</a:t>
            </a:r>
            <a:endParaRPr lang="en-US" altLang="zh-CN" dirty="0"/>
          </a:p>
          <a:p>
            <a:r>
              <a:rPr lang="zh-CN" altLang="en-US" dirty="0"/>
              <a:t>对灰度图像进行同名点匹配</a:t>
            </a:r>
            <a:endParaRPr lang="en-US" altLang="zh-CN" dirty="0"/>
          </a:p>
          <a:p>
            <a:r>
              <a:rPr lang="en-US" altLang="zh-CN" dirty="0"/>
              <a:t>Dense SIFT</a:t>
            </a:r>
            <a:r>
              <a:rPr lang="zh-CN" altLang="en-US" dirty="0"/>
              <a:t>实现逻辑：</a:t>
            </a:r>
            <a:endParaRPr lang="en-US" altLang="zh-CN" dirty="0"/>
          </a:p>
          <a:p>
            <a:r>
              <a:rPr lang="en-US" altLang="zh-CN" dirty="0"/>
              <a:t>1.</a:t>
            </a:r>
            <a:r>
              <a:rPr lang="zh-CN" altLang="en-US" dirty="0"/>
              <a:t> 以一定大小格网（本例中为</a:t>
            </a:r>
            <a:r>
              <a:rPr lang="en-US" altLang="zh-CN" dirty="0"/>
              <a:t>4</a:t>
            </a:r>
            <a:r>
              <a:rPr lang="zh-CN" altLang="en-US" dirty="0"/>
              <a:t>像素长宽）对图片有效区域生成</a:t>
            </a:r>
            <a:r>
              <a:rPr lang="en-US" altLang="zh-CN" dirty="0" err="1"/>
              <a:t>Keypoints</a:t>
            </a:r>
            <a:endParaRPr lang="en-US" altLang="zh-CN" dirty="0"/>
          </a:p>
          <a:p>
            <a:r>
              <a:rPr lang="en-US" altLang="zh-CN" dirty="0"/>
              <a:t>2. </a:t>
            </a:r>
            <a:r>
              <a:rPr lang="zh-CN" altLang="en-US" dirty="0"/>
              <a:t>对</a:t>
            </a:r>
            <a:r>
              <a:rPr lang="en-US" altLang="zh-CN" dirty="0" err="1"/>
              <a:t>Keypoints</a:t>
            </a:r>
            <a:r>
              <a:rPr lang="zh-CN" altLang="en-US" dirty="0"/>
              <a:t>计算</a:t>
            </a:r>
            <a:r>
              <a:rPr lang="en-US" altLang="zh-CN" dirty="0"/>
              <a:t>SIFT</a:t>
            </a:r>
            <a:r>
              <a:rPr lang="zh-CN" altLang="en-US" dirty="0"/>
              <a:t>描述子</a:t>
            </a:r>
            <a:endParaRPr lang="en-US" altLang="zh-CN" dirty="0"/>
          </a:p>
          <a:p>
            <a:r>
              <a:rPr lang="en-US" altLang="zh-CN" dirty="0"/>
              <a:t>3. </a:t>
            </a:r>
            <a:r>
              <a:rPr lang="zh-CN" altLang="en-US" dirty="0"/>
              <a:t>使用</a:t>
            </a:r>
            <a:r>
              <a:rPr lang="en-US" altLang="zh-CN" dirty="0" err="1"/>
              <a:t>Knn</a:t>
            </a:r>
            <a:r>
              <a:rPr lang="zh-CN" altLang="en-US" dirty="0"/>
              <a:t>算法对描述子进行聚类，选择距离最近两元素</a:t>
            </a:r>
            <a:endParaRPr lang="en-US" altLang="zh-CN" dirty="0"/>
          </a:p>
          <a:p>
            <a:r>
              <a:rPr lang="en-US" altLang="zh-CN" dirty="0"/>
              <a:t>4. </a:t>
            </a:r>
            <a:r>
              <a:rPr lang="zh-CN" altLang="en-US" dirty="0"/>
              <a:t>根据</a:t>
            </a:r>
            <a:r>
              <a:rPr lang="en-US" altLang="zh-CN" dirty="0"/>
              <a:t>Lowe’s</a:t>
            </a:r>
            <a:r>
              <a:rPr lang="zh-CN" altLang="en-US" dirty="0"/>
              <a:t> </a:t>
            </a:r>
            <a:r>
              <a:rPr lang="en-US" altLang="zh-CN" dirty="0"/>
              <a:t>Ratio</a:t>
            </a:r>
            <a:r>
              <a:rPr lang="zh-CN" altLang="en-US" dirty="0"/>
              <a:t>，筛选描述子距离小于等于</a:t>
            </a:r>
            <a:r>
              <a:rPr lang="en-US" altLang="zh-CN" dirty="0"/>
              <a:t>0.7</a:t>
            </a:r>
            <a:r>
              <a:rPr lang="zh-CN" altLang="en-US" dirty="0"/>
              <a:t>的部分</a:t>
            </a:r>
            <a:endParaRPr lang="en-US" altLang="zh-CN" dirty="0"/>
          </a:p>
          <a:p>
            <a:r>
              <a:rPr lang="en-US" altLang="zh-CN" dirty="0"/>
              <a:t>5. </a:t>
            </a:r>
            <a:r>
              <a:rPr lang="zh-CN" altLang="en-US" dirty="0"/>
              <a:t>使用</a:t>
            </a:r>
            <a:r>
              <a:rPr lang="en-US" altLang="zh-CN" dirty="0"/>
              <a:t>RANSAC</a:t>
            </a:r>
            <a:r>
              <a:rPr lang="zh-CN" altLang="en-US" dirty="0"/>
              <a:t>算法对上述筛选所得点对进行二次筛选</a:t>
            </a:r>
            <a:endParaRPr lang="en-US" altLang="zh-CN" dirty="0"/>
          </a:p>
          <a:p>
            <a:endParaRPr lang="zh-CN" altLang="en-US" dirty="0"/>
          </a:p>
        </p:txBody>
      </p:sp>
    </p:spTree>
    <p:extLst>
      <p:ext uri="{BB962C8B-B14F-4D97-AF65-F5344CB8AC3E}">
        <p14:creationId xmlns:p14="http://schemas.microsoft.com/office/powerpoint/2010/main" val="2113724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2.</a:t>
            </a:r>
            <a:r>
              <a:rPr lang="zh-CN" altLang="en-US" dirty="0"/>
              <a:t> 影像校正实验</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p:txBody>
          <a:bodyPr>
            <a:normAutofit/>
          </a:bodyPr>
          <a:lstStyle/>
          <a:p>
            <a:r>
              <a:rPr lang="en-US" altLang="zh-CN" dirty="0"/>
              <a:t>2</a:t>
            </a:r>
            <a:r>
              <a:rPr lang="zh-CN" altLang="en-US" dirty="0"/>
              <a:t>）同名点匹配</a:t>
            </a:r>
            <a:endParaRPr lang="en-US" altLang="zh-CN" dirty="0"/>
          </a:p>
          <a:p>
            <a:r>
              <a:rPr lang="zh-CN" altLang="en-US" dirty="0"/>
              <a:t>匹配结果：</a:t>
            </a:r>
          </a:p>
        </p:txBody>
      </p:sp>
      <p:pic>
        <p:nvPicPr>
          <p:cNvPr id="3" name="Picture 2">
            <a:extLst>
              <a:ext uri="{FF2B5EF4-FFF2-40B4-BE49-F238E27FC236}">
                <a16:creationId xmlns:a16="http://schemas.microsoft.com/office/drawing/2014/main" id="{C3D665A0-4E33-4E48-9516-BB997FDAB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4714" y="1704346"/>
            <a:ext cx="7539086" cy="4472617"/>
          </a:xfrm>
          <a:prstGeom prst="rect">
            <a:avLst/>
          </a:prstGeom>
        </p:spPr>
      </p:pic>
    </p:spTree>
    <p:extLst>
      <p:ext uri="{BB962C8B-B14F-4D97-AF65-F5344CB8AC3E}">
        <p14:creationId xmlns:p14="http://schemas.microsoft.com/office/powerpoint/2010/main" val="553429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2.</a:t>
            </a:r>
            <a:r>
              <a:rPr lang="zh-CN" altLang="en-US" dirty="0"/>
              <a:t> 影像校正实验</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a:xfrm>
            <a:off x="838200" y="1825625"/>
            <a:ext cx="3542211" cy="4351338"/>
          </a:xfrm>
        </p:spPr>
        <p:txBody>
          <a:bodyPr/>
          <a:lstStyle/>
          <a:p>
            <a:r>
              <a:rPr lang="en-US" altLang="zh-CN" dirty="0"/>
              <a:t>3</a:t>
            </a:r>
            <a:r>
              <a:rPr lang="zh-CN" altLang="en-US" dirty="0"/>
              <a:t>）自动地理配准</a:t>
            </a:r>
            <a:endParaRPr lang="en-US" altLang="zh-CN" dirty="0"/>
          </a:p>
          <a:p>
            <a:r>
              <a:rPr lang="en-US" altLang="zh-CN" dirty="0"/>
              <a:t>1. </a:t>
            </a:r>
            <a:r>
              <a:rPr lang="zh-CN" altLang="en-US" dirty="0"/>
              <a:t>仿射变换</a:t>
            </a:r>
            <a:endParaRPr lang="en-US" altLang="zh-CN" dirty="0"/>
          </a:p>
          <a:p>
            <a:r>
              <a:rPr lang="zh-CN" altLang="en-US" dirty="0"/>
              <a:t>在像素空间下对图像进行仿射变换，并求出仿射变换后地理投影坐标</a:t>
            </a:r>
            <a:endParaRPr lang="en-US" altLang="zh-CN" dirty="0"/>
          </a:p>
          <a:p>
            <a:r>
              <a:rPr lang="zh-CN" altLang="en-US" dirty="0"/>
              <a:t>仿射变换结果使用最近邻像素进行插值</a:t>
            </a:r>
          </a:p>
          <a:p>
            <a:endParaRPr lang="zh-CN" altLang="en-US" dirty="0"/>
          </a:p>
        </p:txBody>
      </p:sp>
      <p:pic>
        <p:nvPicPr>
          <p:cNvPr id="3" name="Picture 2">
            <a:extLst>
              <a:ext uri="{FF2B5EF4-FFF2-40B4-BE49-F238E27FC236}">
                <a16:creationId xmlns:a16="http://schemas.microsoft.com/office/drawing/2014/main" id="{CA5580E6-624C-4058-B62D-B3B747E19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976" y="365125"/>
            <a:ext cx="6394046" cy="3208306"/>
          </a:xfrm>
          <a:prstGeom prst="rect">
            <a:avLst/>
          </a:prstGeom>
        </p:spPr>
      </p:pic>
      <p:pic>
        <p:nvPicPr>
          <p:cNvPr id="7" name="Picture 6">
            <a:extLst>
              <a:ext uri="{FF2B5EF4-FFF2-40B4-BE49-F238E27FC236}">
                <a16:creationId xmlns:a16="http://schemas.microsoft.com/office/drawing/2014/main" id="{5BD8D948-74BB-4872-AC0F-88DB2DDF1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976" y="3909201"/>
            <a:ext cx="5488101" cy="2753734"/>
          </a:xfrm>
          <a:prstGeom prst="rect">
            <a:avLst/>
          </a:prstGeom>
        </p:spPr>
      </p:pic>
    </p:spTree>
    <p:extLst>
      <p:ext uri="{BB962C8B-B14F-4D97-AF65-F5344CB8AC3E}">
        <p14:creationId xmlns:p14="http://schemas.microsoft.com/office/powerpoint/2010/main" val="665415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2.</a:t>
            </a:r>
            <a:r>
              <a:rPr lang="zh-CN" altLang="en-US" dirty="0"/>
              <a:t> 影像校正实验</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a:xfrm>
            <a:off x="838200" y="1825625"/>
            <a:ext cx="4177937" cy="4351338"/>
          </a:xfrm>
        </p:spPr>
        <p:txBody>
          <a:bodyPr>
            <a:normAutofit/>
          </a:bodyPr>
          <a:lstStyle/>
          <a:p>
            <a:r>
              <a:rPr lang="en-US" altLang="zh-CN" dirty="0"/>
              <a:t>3</a:t>
            </a:r>
            <a:r>
              <a:rPr lang="zh-CN" altLang="en-US" dirty="0"/>
              <a:t>）自动地理配准</a:t>
            </a:r>
            <a:endParaRPr lang="en-US" altLang="zh-CN" dirty="0"/>
          </a:p>
          <a:p>
            <a:pPr lvl="0"/>
            <a:r>
              <a:rPr lang="en-US" altLang="zh-CN" dirty="0"/>
              <a:t>2. Thin-Plate Spline</a:t>
            </a:r>
            <a:r>
              <a:rPr lang="zh-CN" altLang="en-US" dirty="0"/>
              <a:t>变换</a:t>
            </a:r>
            <a:endParaRPr lang="en-US" altLang="zh-CN" dirty="0"/>
          </a:p>
          <a:p>
            <a:pPr lvl="0"/>
            <a:r>
              <a:rPr lang="zh-CN" altLang="en-US" dirty="0"/>
              <a:t>根据仿射变换后所得新的同名点像素坐标与待校正的地理坐标建立地面控制点，利用</a:t>
            </a:r>
            <a:r>
              <a:rPr lang="en-US" altLang="zh-CN" dirty="0"/>
              <a:t>GDAL</a:t>
            </a:r>
            <a:r>
              <a:rPr lang="zh-CN" altLang="en-US" dirty="0"/>
              <a:t>进行</a:t>
            </a:r>
            <a:r>
              <a:rPr lang="en-US" altLang="zh-CN" dirty="0"/>
              <a:t>TPS</a:t>
            </a:r>
            <a:r>
              <a:rPr lang="zh-CN" altLang="en-US" dirty="0"/>
              <a:t>变换得到</a:t>
            </a:r>
            <a:r>
              <a:rPr lang="zh-CN" altLang="en-US" b="1" dirty="0"/>
              <a:t>理应消除</a:t>
            </a:r>
            <a:r>
              <a:rPr lang="zh-CN" altLang="en-US" dirty="0"/>
              <a:t>非仿射变换误差的图像</a:t>
            </a:r>
            <a:endParaRPr lang="en-US" altLang="zh-CN" dirty="0"/>
          </a:p>
          <a:p>
            <a:pPr lvl="0"/>
            <a:r>
              <a:rPr lang="en-US" altLang="zh-CN" dirty="0"/>
              <a:t>TPS</a:t>
            </a:r>
            <a:r>
              <a:rPr lang="zh-CN" altLang="en-US" dirty="0"/>
              <a:t>变换结果使用</a:t>
            </a:r>
            <a:r>
              <a:rPr lang="en-US" altLang="zh-CN" dirty="0" err="1"/>
              <a:t>Lanczos</a:t>
            </a:r>
            <a:r>
              <a:rPr lang="zh-CN" altLang="en-US" dirty="0"/>
              <a:t>插值</a:t>
            </a:r>
            <a:endParaRPr lang="en-US" altLang="zh-CN" dirty="0"/>
          </a:p>
          <a:p>
            <a:pPr lvl="0"/>
            <a:endParaRPr lang="zh-CN" altLang="en-US" dirty="0"/>
          </a:p>
        </p:txBody>
      </p:sp>
      <p:pic>
        <p:nvPicPr>
          <p:cNvPr id="6" name="Picture 5">
            <a:extLst>
              <a:ext uri="{FF2B5EF4-FFF2-40B4-BE49-F238E27FC236}">
                <a16:creationId xmlns:a16="http://schemas.microsoft.com/office/drawing/2014/main" id="{78DAD787-3148-459B-BFCD-59BD4DE8D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977" y="365125"/>
            <a:ext cx="6394044" cy="3208306"/>
          </a:xfrm>
          <a:prstGeom prst="rect">
            <a:avLst/>
          </a:prstGeom>
        </p:spPr>
      </p:pic>
      <p:pic>
        <p:nvPicPr>
          <p:cNvPr id="7" name="Picture 6">
            <a:extLst>
              <a:ext uri="{FF2B5EF4-FFF2-40B4-BE49-F238E27FC236}">
                <a16:creationId xmlns:a16="http://schemas.microsoft.com/office/drawing/2014/main" id="{D7806782-E0C9-420A-845F-6263F83CE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977" y="3909201"/>
            <a:ext cx="5488098" cy="2753734"/>
          </a:xfrm>
          <a:prstGeom prst="rect">
            <a:avLst/>
          </a:prstGeom>
        </p:spPr>
      </p:pic>
    </p:spTree>
    <p:extLst>
      <p:ext uri="{BB962C8B-B14F-4D97-AF65-F5344CB8AC3E}">
        <p14:creationId xmlns:p14="http://schemas.microsoft.com/office/powerpoint/2010/main" val="2993207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3.</a:t>
            </a:r>
            <a:r>
              <a:rPr lang="zh-CN" altLang="en-US" dirty="0"/>
              <a:t>问题分析</a:t>
            </a:r>
            <a:endParaRPr lang="en-US" altLang="zh-CN" dirty="0"/>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p:txBody>
          <a:bodyPr/>
          <a:lstStyle/>
          <a:p>
            <a:r>
              <a:rPr lang="zh-CN" altLang="en-US" dirty="0"/>
              <a:t>匹配效果评定（以仿射变换为例）</a:t>
            </a:r>
            <a:endParaRPr lang="en-US" altLang="zh-CN" dirty="0"/>
          </a:p>
          <a:p>
            <a:pPr marL="0" indent="0">
              <a:buNone/>
            </a:pPr>
            <a:r>
              <a:rPr lang="zh-CN" altLang="en-US" dirty="0"/>
              <a:t>在上述实验基础上新增两组实验组：</a:t>
            </a:r>
            <a:endParaRPr lang="en-US" altLang="zh-CN" dirty="0"/>
          </a:p>
          <a:p>
            <a:pPr marL="0" indent="0">
              <a:buNone/>
            </a:pPr>
            <a:r>
              <a:rPr lang="en-US" altLang="zh-CN" dirty="0"/>
              <a:t>A.</a:t>
            </a:r>
            <a:r>
              <a:rPr lang="zh-CN" altLang="en-US" dirty="0"/>
              <a:t> 另一景与对应区域正射影像匹配</a:t>
            </a:r>
            <a:br>
              <a:rPr lang="en-US" altLang="zh-CN" dirty="0"/>
            </a:br>
            <a:r>
              <a:rPr lang="en-US" altLang="zh-CN" dirty="0"/>
              <a:t>--</a:t>
            </a:r>
            <a:r>
              <a:rPr lang="zh-CN" altLang="en-US" dirty="0"/>
              <a:t>以比较经过正射投影匹配后重叠切片效果</a:t>
            </a:r>
            <a:endParaRPr lang="en-US" altLang="zh-CN" dirty="0"/>
          </a:p>
          <a:p>
            <a:pPr marL="0" indent="0">
              <a:buNone/>
            </a:pPr>
            <a:r>
              <a:rPr lang="en-US" altLang="zh-CN" dirty="0"/>
              <a:t>B.</a:t>
            </a:r>
            <a:r>
              <a:rPr lang="zh-CN" altLang="en-US" dirty="0"/>
              <a:t> 两景之间相对匹配</a:t>
            </a:r>
            <a:br>
              <a:rPr lang="en-US" altLang="zh-CN" dirty="0"/>
            </a:br>
            <a:r>
              <a:rPr lang="en-US" altLang="zh-CN" dirty="0"/>
              <a:t>--</a:t>
            </a:r>
            <a:r>
              <a:rPr lang="zh-CN" altLang="en-US" dirty="0"/>
              <a:t>以比较在没有</a:t>
            </a:r>
            <a:r>
              <a:rPr lang="en-US" altLang="zh-CN" dirty="0"/>
              <a:t>DTM</a:t>
            </a:r>
            <a:r>
              <a:rPr lang="zh-CN" altLang="en-US" dirty="0"/>
              <a:t>时匹配后重叠切片效果</a:t>
            </a:r>
            <a:endParaRPr lang="en-US" altLang="zh-CN" dirty="0"/>
          </a:p>
        </p:txBody>
      </p:sp>
    </p:spTree>
    <p:extLst>
      <p:ext uri="{BB962C8B-B14F-4D97-AF65-F5344CB8AC3E}">
        <p14:creationId xmlns:p14="http://schemas.microsoft.com/office/powerpoint/2010/main" val="2387527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5159DB-4F76-42F2-8DA6-724E3A073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322" y="549284"/>
            <a:ext cx="5943591" cy="5943591"/>
          </a:xfrm>
          <a:prstGeom prst="rect">
            <a:avLst/>
          </a:prstGeom>
        </p:spPr>
      </p:pic>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3.</a:t>
            </a:r>
            <a:r>
              <a:rPr lang="zh-CN" altLang="en-US" dirty="0"/>
              <a:t>问题分析</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a:xfrm>
            <a:off x="838200" y="1825625"/>
            <a:ext cx="5110122" cy="4351338"/>
          </a:xfrm>
        </p:spPr>
        <p:txBody>
          <a:bodyPr/>
          <a:lstStyle/>
          <a:p>
            <a:r>
              <a:rPr lang="zh-CN" altLang="en-US" dirty="0"/>
              <a:t>上述实验进行仿射变换：</a:t>
            </a:r>
            <a:endParaRPr lang="en-US" altLang="zh-CN" dirty="0"/>
          </a:p>
          <a:p>
            <a:r>
              <a:rPr lang="zh-CN" altLang="en-US" dirty="0"/>
              <a:t>右图：整体匹配效果展示，蓝色为原始点位，橘色为变换后点位，红色连线为变换后前</a:t>
            </a:r>
            <a:r>
              <a:rPr lang="en-US" altLang="zh-CN" dirty="0"/>
              <a:t>50</a:t>
            </a:r>
            <a:r>
              <a:rPr lang="zh-CN" altLang="en-US" dirty="0"/>
              <a:t>距离差的点对之间连线</a:t>
            </a:r>
            <a:endParaRPr lang="en-US" altLang="zh-CN" dirty="0"/>
          </a:p>
          <a:p>
            <a:endParaRPr lang="zh-CN" altLang="en-US" dirty="0"/>
          </a:p>
        </p:txBody>
      </p:sp>
      <p:pic>
        <p:nvPicPr>
          <p:cNvPr id="7" name="Picture 6">
            <a:extLst>
              <a:ext uri="{FF2B5EF4-FFF2-40B4-BE49-F238E27FC236}">
                <a16:creationId xmlns:a16="http://schemas.microsoft.com/office/drawing/2014/main" id="{5D152A23-7223-4E5A-9E42-F481E049B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011031"/>
            <a:ext cx="4331864" cy="2165932"/>
          </a:xfrm>
          <a:prstGeom prst="rect">
            <a:avLst/>
          </a:prstGeom>
        </p:spPr>
      </p:pic>
    </p:spTree>
    <p:extLst>
      <p:ext uri="{BB962C8B-B14F-4D97-AF65-F5344CB8AC3E}">
        <p14:creationId xmlns:p14="http://schemas.microsoft.com/office/powerpoint/2010/main" val="1466017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5159DB-4F76-42F2-8DA6-724E3A073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322" y="549284"/>
            <a:ext cx="5943591" cy="5943591"/>
          </a:xfrm>
          <a:prstGeom prst="rect">
            <a:avLst/>
          </a:prstGeom>
        </p:spPr>
      </p:pic>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3.</a:t>
            </a:r>
            <a:r>
              <a:rPr lang="zh-CN" altLang="en-US" dirty="0"/>
              <a:t>问题分析</a:t>
            </a:r>
          </a:p>
        </p:txBody>
      </p:sp>
      <p:pic>
        <p:nvPicPr>
          <p:cNvPr id="9" name="Picture 8">
            <a:extLst>
              <a:ext uri="{FF2B5EF4-FFF2-40B4-BE49-F238E27FC236}">
                <a16:creationId xmlns:a16="http://schemas.microsoft.com/office/drawing/2014/main" id="{5D41A9F9-BA96-437A-80B0-F09D69C9C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322" y="457204"/>
            <a:ext cx="5943591" cy="5943591"/>
          </a:xfrm>
          <a:prstGeom prst="rect">
            <a:avLst/>
          </a:prstGeom>
        </p:spPr>
      </p:pic>
      <p:pic>
        <p:nvPicPr>
          <p:cNvPr id="8" name="Picture 7">
            <a:extLst>
              <a:ext uri="{FF2B5EF4-FFF2-40B4-BE49-F238E27FC236}">
                <a16:creationId xmlns:a16="http://schemas.microsoft.com/office/drawing/2014/main" id="{DD2D4E70-27B5-4A28-B112-C79433FFE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11031"/>
            <a:ext cx="4331864" cy="2165932"/>
          </a:xfrm>
          <a:prstGeom prst="rect">
            <a:avLst/>
          </a:prstGeom>
        </p:spPr>
      </p:pic>
      <p:sp>
        <p:nvSpPr>
          <p:cNvPr id="12" name="Content Placeholder 4">
            <a:extLst>
              <a:ext uri="{FF2B5EF4-FFF2-40B4-BE49-F238E27FC236}">
                <a16:creationId xmlns:a16="http://schemas.microsoft.com/office/drawing/2014/main" id="{8BD9E52F-0CAF-4027-9892-D9316044A206}"/>
              </a:ext>
            </a:extLst>
          </p:cNvPr>
          <p:cNvSpPr>
            <a:spLocks noGrp="1"/>
          </p:cNvSpPr>
          <p:nvPr>
            <p:ph idx="1"/>
          </p:nvPr>
        </p:nvSpPr>
        <p:spPr>
          <a:xfrm>
            <a:off x="838200" y="1825625"/>
            <a:ext cx="5110122" cy="4351338"/>
          </a:xfrm>
        </p:spPr>
        <p:txBody>
          <a:bodyPr/>
          <a:lstStyle/>
          <a:p>
            <a:r>
              <a:rPr lang="zh-CN" altLang="en-US" dirty="0"/>
              <a:t>上述实验进行仿射变换：</a:t>
            </a:r>
            <a:endParaRPr lang="en-US" altLang="zh-CN" dirty="0"/>
          </a:p>
          <a:p>
            <a:r>
              <a:rPr lang="zh-CN" altLang="en-US" dirty="0"/>
              <a:t>右图：以</a:t>
            </a:r>
            <a:r>
              <a:rPr lang="en-US" altLang="zh-CN" dirty="0"/>
              <a:t>10°</a:t>
            </a:r>
            <a:r>
              <a:rPr lang="zh-CN" altLang="en-US" dirty="0"/>
              <a:t>间隔对所有点对间距离差累积排序绘制雷达图；不同色表不同方向距离偏差在</a:t>
            </a:r>
            <a:r>
              <a:rPr lang="en-US" altLang="zh-CN" dirty="0"/>
              <a:t>10m</a:t>
            </a:r>
            <a:r>
              <a:rPr lang="zh-CN" altLang="en-US" dirty="0"/>
              <a:t>间隔区间内的累积频率</a:t>
            </a:r>
            <a:endParaRPr lang="en-US" altLang="zh-CN" dirty="0"/>
          </a:p>
          <a:p>
            <a:endParaRPr lang="zh-CN" altLang="en-US" dirty="0"/>
          </a:p>
        </p:txBody>
      </p:sp>
    </p:spTree>
    <p:extLst>
      <p:ext uri="{BB962C8B-B14F-4D97-AF65-F5344CB8AC3E}">
        <p14:creationId xmlns:p14="http://schemas.microsoft.com/office/powerpoint/2010/main" val="1594097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5159DB-4F76-42F2-8DA6-724E3A073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322" y="549284"/>
            <a:ext cx="5943591" cy="5943591"/>
          </a:xfrm>
          <a:prstGeom prst="rect">
            <a:avLst/>
          </a:prstGeom>
        </p:spPr>
      </p:pic>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3.</a:t>
            </a:r>
            <a:r>
              <a:rPr lang="zh-CN" altLang="en-US" dirty="0"/>
              <a:t>问题分析</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a:xfrm>
            <a:off x="838200" y="1825625"/>
            <a:ext cx="5110122" cy="4351338"/>
          </a:xfrm>
        </p:spPr>
        <p:txBody>
          <a:bodyPr/>
          <a:lstStyle/>
          <a:p>
            <a:r>
              <a:rPr lang="zh-CN" altLang="en-US" dirty="0"/>
              <a:t>另一景正射影像匹配：</a:t>
            </a:r>
            <a:endParaRPr lang="en-US" altLang="zh-CN" dirty="0"/>
          </a:p>
          <a:p>
            <a:r>
              <a:rPr lang="zh-CN" altLang="en-US" dirty="0"/>
              <a:t>右图：整体匹配效果展示，蓝色为原始点位，橘色为变换后点位，红色连线为变换后前</a:t>
            </a:r>
            <a:r>
              <a:rPr lang="en-US" altLang="zh-CN" dirty="0"/>
              <a:t>50</a:t>
            </a:r>
            <a:r>
              <a:rPr lang="zh-CN" altLang="en-US" dirty="0"/>
              <a:t>距离差的点对之间连线</a:t>
            </a:r>
            <a:endParaRPr lang="en-US" altLang="zh-CN" dirty="0"/>
          </a:p>
          <a:p>
            <a:endParaRPr lang="zh-CN" altLang="en-US" dirty="0"/>
          </a:p>
        </p:txBody>
      </p:sp>
      <p:pic>
        <p:nvPicPr>
          <p:cNvPr id="7" name="Picture 6">
            <a:extLst>
              <a:ext uri="{FF2B5EF4-FFF2-40B4-BE49-F238E27FC236}">
                <a16:creationId xmlns:a16="http://schemas.microsoft.com/office/drawing/2014/main" id="{5D152A23-7223-4E5A-9E42-F481E049B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011031"/>
            <a:ext cx="4331864" cy="2165932"/>
          </a:xfrm>
          <a:prstGeom prst="rect">
            <a:avLst/>
          </a:prstGeom>
        </p:spPr>
      </p:pic>
    </p:spTree>
    <p:extLst>
      <p:ext uri="{BB962C8B-B14F-4D97-AF65-F5344CB8AC3E}">
        <p14:creationId xmlns:p14="http://schemas.microsoft.com/office/powerpoint/2010/main" val="2753763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1.</a:t>
            </a:r>
            <a:r>
              <a:rPr lang="zh-CN" altLang="en-US" dirty="0"/>
              <a:t> </a:t>
            </a:r>
            <a:r>
              <a:rPr lang="en-US" altLang="zh-CN" dirty="0"/>
              <a:t>DTMs</a:t>
            </a:r>
            <a:r>
              <a:rPr lang="zh-CN" altLang="en-US" dirty="0"/>
              <a:t>下载</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p:txBody>
          <a:bodyPr/>
          <a:lstStyle/>
          <a:p>
            <a:r>
              <a:rPr lang="en-US" altLang="zh-CN" dirty="0"/>
              <a:t>1</a:t>
            </a:r>
            <a:r>
              <a:rPr lang="zh-CN" altLang="en-US" dirty="0"/>
              <a:t>）</a:t>
            </a:r>
            <a:r>
              <a:rPr lang="en-US" altLang="zh-CN" dirty="0"/>
              <a:t>CTX DTMs</a:t>
            </a:r>
            <a:r>
              <a:rPr lang="zh-CN" altLang="en-US" dirty="0"/>
              <a:t>说明（主要参照</a:t>
            </a:r>
            <a:r>
              <a:rPr lang="zh-CN" altLang="en-US" dirty="0">
                <a:hlinkClick r:id="rId2"/>
              </a:rPr>
              <a:t>官方文档</a:t>
            </a:r>
            <a:r>
              <a:rPr lang="zh-CN" altLang="en-US" dirty="0"/>
              <a:t>，属性</a:t>
            </a:r>
            <a:r>
              <a:rPr lang="en-US" altLang="zh-CN" dirty="0" err="1"/>
              <a:t>api</a:t>
            </a:r>
            <a:r>
              <a:rPr lang="zh-CN" altLang="en-US" dirty="0"/>
              <a:t>内可查）</a:t>
            </a:r>
            <a:endParaRPr lang="en-US" altLang="zh-CN" dirty="0"/>
          </a:p>
          <a:p>
            <a:r>
              <a:rPr lang="zh-CN" altLang="en-US" dirty="0"/>
              <a:t>提供的数据类型：</a:t>
            </a:r>
            <a:endParaRPr lang="en-US" altLang="zh-CN" dirty="0"/>
          </a:p>
          <a:p>
            <a:endParaRPr lang="zh-CN" altLang="en-US" dirty="0"/>
          </a:p>
        </p:txBody>
      </p:sp>
      <p:graphicFrame>
        <p:nvGraphicFramePr>
          <p:cNvPr id="2" name="Table 1">
            <a:extLst>
              <a:ext uri="{FF2B5EF4-FFF2-40B4-BE49-F238E27FC236}">
                <a16:creationId xmlns:a16="http://schemas.microsoft.com/office/drawing/2014/main" id="{5764B2D0-2B2E-4F25-B514-26233759B557}"/>
              </a:ext>
            </a:extLst>
          </p:cNvPr>
          <p:cNvGraphicFramePr>
            <a:graphicFrameLocks noGrp="1"/>
          </p:cNvGraphicFramePr>
          <p:nvPr>
            <p:extLst>
              <p:ext uri="{D42A27DB-BD31-4B8C-83A1-F6EECF244321}">
                <p14:modId xmlns:p14="http://schemas.microsoft.com/office/powerpoint/2010/main" val="148023210"/>
              </p:ext>
            </p:extLst>
          </p:nvPr>
        </p:nvGraphicFramePr>
        <p:xfrm>
          <a:off x="1981200" y="2926715"/>
          <a:ext cx="8229600" cy="356616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4169610811"/>
                    </a:ext>
                  </a:extLst>
                </a:gridCol>
                <a:gridCol w="4114800">
                  <a:extLst>
                    <a:ext uri="{9D8B030D-6E8A-4147-A177-3AD203B41FA5}">
                      <a16:colId xmlns:a16="http://schemas.microsoft.com/office/drawing/2014/main" val="3312320934"/>
                    </a:ext>
                  </a:extLst>
                </a:gridCol>
              </a:tblGrid>
              <a:tr h="360198">
                <a:tc>
                  <a:txBody>
                    <a:bodyPr/>
                    <a:lstStyle/>
                    <a:p>
                      <a:pPr algn="ctr"/>
                      <a:r>
                        <a:rPr lang="zh-CN" altLang="en-US" dirty="0"/>
                        <a:t>影像数据</a:t>
                      </a:r>
                    </a:p>
                  </a:txBody>
                  <a:tcPr anchor="ctr"/>
                </a:tc>
                <a:tc>
                  <a:txBody>
                    <a:bodyPr/>
                    <a:lstStyle/>
                    <a:p>
                      <a:pPr algn="ctr"/>
                      <a:r>
                        <a:rPr lang="zh-CN" altLang="en-US" dirty="0"/>
                        <a:t>元数据</a:t>
                      </a:r>
                    </a:p>
                  </a:txBody>
                  <a:tcPr anchor="ctr"/>
                </a:tc>
                <a:extLst>
                  <a:ext uri="{0D108BD9-81ED-4DB2-BD59-A6C34878D82A}">
                    <a16:rowId xmlns:a16="http://schemas.microsoft.com/office/drawing/2014/main" val="357450012"/>
                  </a:ext>
                </a:extLst>
              </a:tr>
              <a:tr h="613713">
                <a:tc>
                  <a:txBody>
                    <a:bodyPr/>
                    <a:lstStyle/>
                    <a:p>
                      <a:pPr algn="ctr"/>
                      <a:r>
                        <a:rPr lang="zh-CN" altLang="en-US" dirty="0"/>
                        <a:t>正射影像（</a:t>
                      </a:r>
                      <a:r>
                        <a:rPr lang="en-US" altLang="zh-CN" dirty="0"/>
                        <a:t>Orthoimage</a:t>
                      </a:r>
                      <a:r>
                        <a:rPr lang="zh-CN" altLang="en-US" dirty="0"/>
                        <a:t>）：</a:t>
                      </a:r>
                      <a:r>
                        <a:rPr lang="en-US" altLang="zh-CN" dirty="0" err="1"/>
                        <a:t>GeoTIFF</a:t>
                      </a:r>
                      <a:r>
                        <a:rPr lang="en-US" altLang="zh-CN" dirty="0"/>
                        <a:t> </a:t>
                      </a:r>
                      <a:r>
                        <a:rPr lang="zh-CN" altLang="en-US" dirty="0"/>
                        <a:t>格式，提供经过几何校正的正射影像。</a:t>
                      </a:r>
                    </a:p>
                  </a:txBody>
                  <a:tcPr anchor="ctr"/>
                </a:tc>
                <a:tc>
                  <a:txBody>
                    <a:bodyPr/>
                    <a:lstStyle/>
                    <a:p>
                      <a:pPr algn="ctr"/>
                      <a:r>
                        <a:rPr lang="zh-CN" altLang="en-US" dirty="0"/>
                        <a:t>质量评估指标（</a:t>
                      </a:r>
                      <a:r>
                        <a:rPr lang="en-US" altLang="zh-CN" dirty="0" err="1"/>
                        <a:t>qa_metrics</a:t>
                      </a:r>
                      <a:r>
                        <a:rPr lang="zh-CN" altLang="en-US" dirty="0"/>
                        <a:t>）：</a:t>
                      </a:r>
                      <a:r>
                        <a:rPr lang="en-US" altLang="zh-CN" dirty="0"/>
                        <a:t>txt</a:t>
                      </a:r>
                      <a:r>
                        <a:rPr lang="zh-CN" altLang="en-US" dirty="0"/>
                        <a:t>文本，存储质量评估数据。</a:t>
                      </a:r>
                    </a:p>
                  </a:txBody>
                  <a:tcPr anchor="ctr"/>
                </a:tc>
                <a:extLst>
                  <a:ext uri="{0D108BD9-81ED-4DB2-BD59-A6C34878D82A}">
                    <a16:rowId xmlns:a16="http://schemas.microsoft.com/office/drawing/2014/main" val="4288801414"/>
                  </a:ext>
                </a:extLst>
              </a:tr>
              <a:tr h="613713">
                <a:tc>
                  <a:txBody>
                    <a:bodyPr/>
                    <a:lstStyle/>
                    <a:p>
                      <a:pPr algn="ctr"/>
                      <a:r>
                        <a:rPr lang="zh-CN" altLang="en-US" dirty="0"/>
                        <a:t>阴影图（</a:t>
                      </a:r>
                      <a:r>
                        <a:rPr lang="en-US" altLang="zh-CN" dirty="0" err="1"/>
                        <a:t>Hillshade</a:t>
                      </a:r>
                      <a:r>
                        <a:rPr lang="zh-CN" altLang="en-US" dirty="0"/>
                        <a:t>）：</a:t>
                      </a:r>
                      <a:r>
                        <a:rPr lang="en-US" altLang="zh-CN" dirty="0" err="1"/>
                        <a:t>GeoTIFF</a:t>
                      </a:r>
                      <a:r>
                        <a:rPr lang="en-US" altLang="zh-CN" dirty="0"/>
                        <a:t> </a:t>
                      </a:r>
                      <a:r>
                        <a:rPr lang="zh-CN" altLang="en-US" dirty="0"/>
                        <a:t>格式，基于高程数据生成的阴影地形可视化。</a:t>
                      </a:r>
                    </a:p>
                  </a:txBody>
                  <a:tcPr anchor="ctr"/>
                </a:tc>
                <a:tc>
                  <a:txBody>
                    <a:bodyPr/>
                    <a:lstStyle/>
                    <a:p>
                      <a:pPr algn="ctr"/>
                      <a:r>
                        <a:rPr lang="en-US" altLang="zh-CN" dirty="0"/>
                        <a:t>MOLA </a:t>
                      </a:r>
                      <a:r>
                        <a:rPr lang="zh-CN" altLang="en-US" dirty="0"/>
                        <a:t>观测数据（</a:t>
                      </a:r>
                      <a:r>
                        <a:rPr lang="en-US" altLang="zh-CN" dirty="0" err="1"/>
                        <a:t>mola_csv</a:t>
                      </a:r>
                      <a:r>
                        <a:rPr lang="zh-CN" altLang="en-US" dirty="0"/>
                        <a:t>）：</a:t>
                      </a:r>
                      <a:r>
                        <a:rPr lang="en-US" altLang="zh-CN" dirty="0"/>
                        <a:t>csv</a:t>
                      </a:r>
                      <a:r>
                        <a:rPr lang="zh-CN" altLang="en-US" dirty="0"/>
                        <a:t>文本，用于初始对齐的 </a:t>
                      </a:r>
                      <a:r>
                        <a:rPr lang="en-US" altLang="zh-CN" dirty="0"/>
                        <a:t>MOLA</a:t>
                      </a:r>
                      <a:r>
                        <a:rPr lang="zh-CN" altLang="en-US" dirty="0"/>
                        <a:t>点观测数据。</a:t>
                      </a:r>
                    </a:p>
                  </a:txBody>
                  <a:tcPr anchor="ctr"/>
                </a:tc>
                <a:extLst>
                  <a:ext uri="{0D108BD9-81ED-4DB2-BD59-A6C34878D82A}">
                    <a16:rowId xmlns:a16="http://schemas.microsoft.com/office/drawing/2014/main" val="204192776"/>
                  </a:ext>
                </a:extLst>
              </a:tr>
              <a:tr h="613713">
                <a:tc>
                  <a:txBody>
                    <a:bodyPr/>
                    <a:lstStyle/>
                    <a:p>
                      <a:pPr algn="ctr"/>
                      <a:r>
                        <a:rPr lang="zh-CN" altLang="en-US" dirty="0"/>
                        <a:t>数字高程模型（</a:t>
                      </a:r>
                      <a:r>
                        <a:rPr lang="en-US" altLang="zh-CN" dirty="0"/>
                        <a:t>DTM</a:t>
                      </a:r>
                      <a:r>
                        <a:rPr lang="zh-CN" altLang="en-US" dirty="0"/>
                        <a:t>）：</a:t>
                      </a:r>
                      <a:r>
                        <a:rPr lang="en-US" altLang="zh-CN" dirty="0" err="1"/>
                        <a:t>GeoTIFF</a:t>
                      </a:r>
                      <a:r>
                        <a:rPr lang="en-US" altLang="zh-CN" dirty="0"/>
                        <a:t> </a:t>
                      </a:r>
                      <a:r>
                        <a:rPr lang="zh-CN" altLang="en-US" dirty="0"/>
                        <a:t>格式，存储地形高程数据。</a:t>
                      </a:r>
                    </a:p>
                  </a:txBody>
                  <a:tcPr anchor="ctr"/>
                </a:tc>
                <a:tc>
                  <a:txBody>
                    <a:bodyPr/>
                    <a:lstStyle/>
                    <a:p>
                      <a:pPr algn="ctr"/>
                      <a:r>
                        <a:rPr lang="zh-CN" altLang="en-US" b="1" dirty="0">
                          <a:solidFill>
                            <a:schemeClr val="bg1"/>
                          </a:solidFill>
                        </a:rPr>
                        <a:t>几何属性</a:t>
                      </a:r>
                    </a:p>
                  </a:txBody>
                  <a:tcPr anchor="ctr">
                    <a:solidFill>
                      <a:schemeClr val="accent1"/>
                    </a:solidFill>
                  </a:tcPr>
                </a:tc>
                <a:extLst>
                  <a:ext uri="{0D108BD9-81ED-4DB2-BD59-A6C34878D82A}">
                    <a16:rowId xmlns:a16="http://schemas.microsoft.com/office/drawing/2014/main" val="126592084"/>
                  </a:ext>
                </a:extLst>
              </a:tr>
              <a:tr h="613713">
                <a:tc>
                  <a:txBody>
                    <a:bodyPr/>
                    <a:lstStyle/>
                    <a:p>
                      <a:pPr algn="ctr"/>
                      <a:r>
                        <a:rPr lang="zh-CN" altLang="en-US" dirty="0"/>
                        <a:t>交叉误差图（</a:t>
                      </a:r>
                      <a:r>
                        <a:rPr lang="en-US" altLang="zh-CN" dirty="0" err="1"/>
                        <a:t>intersection_error</a:t>
                      </a:r>
                      <a:r>
                        <a:rPr lang="zh-CN" altLang="en-US" dirty="0"/>
                        <a:t>）：</a:t>
                      </a:r>
                      <a:r>
                        <a:rPr lang="en-US" altLang="zh-CN" dirty="0" err="1"/>
                        <a:t>GeoTIFF</a:t>
                      </a:r>
                      <a:r>
                        <a:rPr lang="en-US" altLang="zh-CN" dirty="0"/>
                        <a:t> </a:t>
                      </a:r>
                      <a:r>
                        <a:rPr lang="zh-CN" altLang="en-US" dirty="0"/>
                        <a:t>格式，表示交叉误差情况。</a:t>
                      </a:r>
                    </a:p>
                  </a:txBody>
                  <a:tcPr anchor="ctr"/>
                </a:tc>
                <a:tc>
                  <a:txBody>
                    <a:bodyPr/>
                    <a:lstStyle/>
                    <a:p>
                      <a:pPr algn="ctr"/>
                      <a:r>
                        <a:rPr lang="zh-CN" altLang="en-US" dirty="0"/>
                        <a:t>区域边界多边形（</a:t>
                      </a:r>
                      <a:r>
                        <a:rPr lang="en-US" altLang="zh-CN" dirty="0"/>
                        <a:t>polygon</a:t>
                      </a:r>
                      <a:r>
                        <a:rPr lang="zh-CN" altLang="en-US" dirty="0"/>
                        <a:t>）</a:t>
                      </a:r>
                    </a:p>
                  </a:txBody>
                  <a:tcPr anchor="ctr"/>
                </a:tc>
                <a:extLst>
                  <a:ext uri="{0D108BD9-81ED-4DB2-BD59-A6C34878D82A}">
                    <a16:rowId xmlns:a16="http://schemas.microsoft.com/office/drawing/2014/main" val="765499344"/>
                  </a:ext>
                </a:extLst>
              </a:tr>
              <a:tr h="613713">
                <a:tc>
                  <a:txBody>
                    <a:bodyPr/>
                    <a:lstStyle/>
                    <a:p>
                      <a:pPr algn="ctr"/>
                      <a:r>
                        <a:rPr lang="zh-CN" altLang="en-US" dirty="0"/>
                        <a:t>缩略图（</a:t>
                      </a:r>
                      <a:r>
                        <a:rPr lang="en-US" altLang="zh-CN" dirty="0"/>
                        <a:t>Thumbnail</a:t>
                      </a:r>
                      <a:r>
                        <a:rPr lang="zh-CN" altLang="en-US" dirty="0"/>
                        <a:t>）：</a:t>
                      </a:r>
                      <a:r>
                        <a:rPr lang="en-US" altLang="zh-CN" dirty="0"/>
                        <a:t>JPEG </a:t>
                      </a:r>
                      <a:r>
                        <a:rPr lang="zh-CN" altLang="en-US" dirty="0"/>
                        <a:t>格式，提供影像的缩略预览。</a:t>
                      </a:r>
                    </a:p>
                  </a:txBody>
                  <a:tcPr anchor="ctr"/>
                </a:tc>
                <a:tc>
                  <a:txBody>
                    <a:bodyPr/>
                    <a:lstStyle/>
                    <a:p>
                      <a:pPr algn="ctr"/>
                      <a:r>
                        <a:rPr lang="zh-CN" altLang="en-US" dirty="0"/>
                        <a:t>数据区域外包矩形（</a:t>
                      </a:r>
                      <a:r>
                        <a:rPr lang="en-US" altLang="zh-CN" dirty="0" err="1"/>
                        <a:t>bbox</a:t>
                      </a:r>
                      <a:r>
                        <a:rPr lang="zh-CN" altLang="en-US" dirty="0"/>
                        <a:t>）</a:t>
                      </a:r>
                    </a:p>
                  </a:txBody>
                  <a:tcPr anchor="ctr"/>
                </a:tc>
                <a:extLst>
                  <a:ext uri="{0D108BD9-81ED-4DB2-BD59-A6C34878D82A}">
                    <a16:rowId xmlns:a16="http://schemas.microsoft.com/office/drawing/2014/main" val="3080672338"/>
                  </a:ext>
                </a:extLst>
              </a:tr>
            </a:tbl>
          </a:graphicData>
        </a:graphic>
      </p:graphicFrame>
    </p:spTree>
    <p:extLst>
      <p:ext uri="{BB962C8B-B14F-4D97-AF65-F5344CB8AC3E}">
        <p14:creationId xmlns:p14="http://schemas.microsoft.com/office/powerpoint/2010/main" val="3024854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5159DB-4F76-42F2-8DA6-724E3A073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322" y="549284"/>
            <a:ext cx="5943591" cy="5943591"/>
          </a:xfrm>
          <a:prstGeom prst="rect">
            <a:avLst/>
          </a:prstGeom>
        </p:spPr>
      </p:pic>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3.</a:t>
            </a:r>
            <a:r>
              <a:rPr lang="zh-CN" altLang="en-US" dirty="0"/>
              <a:t>问题分析</a:t>
            </a:r>
          </a:p>
        </p:txBody>
      </p:sp>
      <p:pic>
        <p:nvPicPr>
          <p:cNvPr id="9" name="Picture 8">
            <a:extLst>
              <a:ext uri="{FF2B5EF4-FFF2-40B4-BE49-F238E27FC236}">
                <a16:creationId xmlns:a16="http://schemas.microsoft.com/office/drawing/2014/main" id="{5D41A9F9-BA96-437A-80B0-F09D69C9C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322" y="457204"/>
            <a:ext cx="5943591" cy="5943591"/>
          </a:xfrm>
          <a:prstGeom prst="rect">
            <a:avLst/>
          </a:prstGeom>
        </p:spPr>
      </p:pic>
      <p:pic>
        <p:nvPicPr>
          <p:cNvPr id="8" name="Picture 7">
            <a:extLst>
              <a:ext uri="{FF2B5EF4-FFF2-40B4-BE49-F238E27FC236}">
                <a16:creationId xmlns:a16="http://schemas.microsoft.com/office/drawing/2014/main" id="{DD2D4E70-27B5-4A28-B112-C79433FFE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11031"/>
            <a:ext cx="4331864" cy="2165932"/>
          </a:xfrm>
          <a:prstGeom prst="rect">
            <a:avLst/>
          </a:prstGeom>
        </p:spPr>
      </p:pic>
      <p:sp>
        <p:nvSpPr>
          <p:cNvPr id="12" name="Content Placeholder 4">
            <a:extLst>
              <a:ext uri="{FF2B5EF4-FFF2-40B4-BE49-F238E27FC236}">
                <a16:creationId xmlns:a16="http://schemas.microsoft.com/office/drawing/2014/main" id="{8BD9E52F-0CAF-4027-9892-D9316044A206}"/>
              </a:ext>
            </a:extLst>
          </p:cNvPr>
          <p:cNvSpPr>
            <a:spLocks noGrp="1"/>
          </p:cNvSpPr>
          <p:nvPr>
            <p:ph idx="1"/>
          </p:nvPr>
        </p:nvSpPr>
        <p:spPr>
          <a:xfrm>
            <a:off x="838200" y="1825625"/>
            <a:ext cx="5110122" cy="4351338"/>
          </a:xfrm>
        </p:spPr>
        <p:txBody>
          <a:bodyPr/>
          <a:lstStyle/>
          <a:p>
            <a:r>
              <a:rPr lang="zh-CN" altLang="en-US" dirty="0"/>
              <a:t>另一景正射影像匹配：</a:t>
            </a:r>
            <a:endParaRPr lang="en-US" altLang="zh-CN" dirty="0"/>
          </a:p>
          <a:p>
            <a:r>
              <a:rPr lang="zh-CN" altLang="en-US" dirty="0"/>
              <a:t>右图：以</a:t>
            </a:r>
            <a:r>
              <a:rPr lang="en-US" altLang="zh-CN" dirty="0"/>
              <a:t>10°</a:t>
            </a:r>
            <a:r>
              <a:rPr lang="zh-CN" altLang="en-US" dirty="0"/>
              <a:t>间隔对所有点对间距离差累积排序绘制雷达图；不同色表不同方向距离偏差在</a:t>
            </a:r>
            <a:r>
              <a:rPr lang="en-US" altLang="zh-CN" dirty="0"/>
              <a:t>10m</a:t>
            </a:r>
            <a:r>
              <a:rPr lang="zh-CN" altLang="en-US" dirty="0"/>
              <a:t>间隔区间内的累积频率</a:t>
            </a:r>
            <a:endParaRPr lang="en-US" altLang="zh-CN" dirty="0"/>
          </a:p>
          <a:p>
            <a:endParaRPr lang="zh-CN" altLang="en-US" dirty="0"/>
          </a:p>
        </p:txBody>
      </p:sp>
    </p:spTree>
    <p:extLst>
      <p:ext uri="{BB962C8B-B14F-4D97-AF65-F5344CB8AC3E}">
        <p14:creationId xmlns:p14="http://schemas.microsoft.com/office/powerpoint/2010/main" val="3869273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5FD2-A682-4ACE-9D3E-1A1E249EBD6B}"/>
              </a:ext>
            </a:extLst>
          </p:cNvPr>
          <p:cNvSpPr>
            <a:spLocks noGrp="1"/>
          </p:cNvSpPr>
          <p:nvPr>
            <p:ph type="title"/>
          </p:nvPr>
        </p:nvSpPr>
        <p:spPr/>
        <p:txBody>
          <a:bodyPr/>
          <a:lstStyle/>
          <a:p>
            <a:r>
              <a:rPr lang="en-US" altLang="zh-CN" dirty="0"/>
              <a:t>3.</a:t>
            </a:r>
            <a:r>
              <a:rPr lang="zh-CN" altLang="en-US" dirty="0"/>
              <a:t>问题分析</a:t>
            </a:r>
          </a:p>
        </p:txBody>
      </p:sp>
      <p:sp>
        <p:nvSpPr>
          <p:cNvPr id="3" name="Content Placeholder 2">
            <a:extLst>
              <a:ext uri="{FF2B5EF4-FFF2-40B4-BE49-F238E27FC236}">
                <a16:creationId xmlns:a16="http://schemas.microsoft.com/office/drawing/2014/main" id="{F26B4EEC-AB5F-4EB5-ADA9-640DE1255745}"/>
              </a:ext>
            </a:extLst>
          </p:cNvPr>
          <p:cNvSpPr>
            <a:spLocks noGrp="1"/>
          </p:cNvSpPr>
          <p:nvPr>
            <p:ph idx="1"/>
          </p:nvPr>
        </p:nvSpPr>
        <p:spPr/>
        <p:txBody>
          <a:bodyPr/>
          <a:lstStyle/>
          <a:p>
            <a:r>
              <a:rPr lang="zh-CN" altLang="en-US" dirty="0"/>
              <a:t>两景间重合效果展示：</a:t>
            </a:r>
          </a:p>
        </p:txBody>
      </p:sp>
      <p:pic>
        <p:nvPicPr>
          <p:cNvPr id="5" name="Picture 4">
            <a:extLst>
              <a:ext uri="{FF2B5EF4-FFF2-40B4-BE49-F238E27FC236}">
                <a16:creationId xmlns:a16="http://schemas.microsoft.com/office/drawing/2014/main" id="{0F0918ED-34A5-4790-8BBC-29B0D2700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0" y="2402677"/>
            <a:ext cx="8416636" cy="4224821"/>
          </a:xfrm>
          <a:prstGeom prst="rect">
            <a:avLst/>
          </a:prstGeom>
        </p:spPr>
      </p:pic>
    </p:spTree>
    <p:extLst>
      <p:ext uri="{BB962C8B-B14F-4D97-AF65-F5344CB8AC3E}">
        <p14:creationId xmlns:p14="http://schemas.microsoft.com/office/powerpoint/2010/main" val="4040034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5159DB-4F76-42F2-8DA6-724E3A073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322" y="549284"/>
            <a:ext cx="5943591" cy="5943591"/>
          </a:xfrm>
          <a:prstGeom prst="rect">
            <a:avLst/>
          </a:prstGeom>
        </p:spPr>
      </p:pic>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3.</a:t>
            </a:r>
            <a:r>
              <a:rPr lang="zh-CN" altLang="en-US" dirty="0"/>
              <a:t>问题分析</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a:xfrm>
            <a:off x="838200" y="1825625"/>
            <a:ext cx="5110122" cy="4351338"/>
          </a:xfrm>
        </p:spPr>
        <p:txBody>
          <a:bodyPr/>
          <a:lstStyle/>
          <a:p>
            <a:r>
              <a:rPr lang="zh-CN" altLang="en-US" dirty="0"/>
              <a:t>两景之间相对匹配：</a:t>
            </a:r>
            <a:endParaRPr lang="en-US" altLang="zh-CN" dirty="0"/>
          </a:p>
          <a:p>
            <a:r>
              <a:rPr lang="zh-CN" altLang="en-US" dirty="0"/>
              <a:t>右图：整体匹配效果展示，蓝色为原始点位，橘色为变换后点位，红色连线为变换后前</a:t>
            </a:r>
            <a:r>
              <a:rPr lang="en-US" altLang="zh-CN" dirty="0"/>
              <a:t>50</a:t>
            </a:r>
            <a:r>
              <a:rPr lang="zh-CN" altLang="en-US" dirty="0"/>
              <a:t>距离差的点对之间连线</a:t>
            </a:r>
            <a:endParaRPr lang="en-US" altLang="zh-CN" dirty="0"/>
          </a:p>
          <a:p>
            <a:endParaRPr lang="zh-CN" altLang="en-US" dirty="0"/>
          </a:p>
        </p:txBody>
      </p:sp>
      <p:pic>
        <p:nvPicPr>
          <p:cNvPr id="7" name="Picture 6">
            <a:extLst>
              <a:ext uri="{FF2B5EF4-FFF2-40B4-BE49-F238E27FC236}">
                <a16:creationId xmlns:a16="http://schemas.microsoft.com/office/drawing/2014/main" id="{5D152A23-7223-4E5A-9E42-F481E049B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011031"/>
            <a:ext cx="4331864" cy="2165932"/>
          </a:xfrm>
          <a:prstGeom prst="rect">
            <a:avLst/>
          </a:prstGeom>
        </p:spPr>
      </p:pic>
    </p:spTree>
    <p:extLst>
      <p:ext uri="{BB962C8B-B14F-4D97-AF65-F5344CB8AC3E}">
        <p14:creationId xmlns:p14="http://schemas.microsoft.com/office/powerpoint/2010/main" val="3412680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5159DB-4F76-42F2-8DA6-724E3A073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322" y="549284"/>
            <a:ext cx="5943591" cy="5943591"/>
          </a:xfrm>
          <a:prstGeom prst="rect">
            <a:avLst/>
          </a:prstGeom>
        </p:spPr>
      </p:pic>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3.</a:t>
            </a:r>
            <a:r>
              <a:rPr lang="zh-CN" altLang="en-US" dirty="0"/>
              <a:t>问题分析</a:t>
            </a:r>
          </a:p>
        </p:txBody>
      </p:sp>
      <p:pic>
        <p:nvPicPr>
          <p:cNvPr id="9" name="Picture 8">
            <a:extLst>
              <a:ext uri="{FF2B5EF4-FFF2-40B4-BE49-F238E27FC236}">
                <a16:creationId xmlns:a16="http://schemas.microsoft.com/office/drawing/2014/main" id="{5D41A9F9-BA96-437A-80B0-F09D69C9C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322" y="457204"/>
            <a:ext cx="5943591" cy="5943591"/>
          </a:xfrm>
          <a:prstGeom prst="rect">
            <a:avLst/>
          </a:prstGeom>
        </p:spPr>
      </p:pic>
      <p:pic>
        <p:nvPicPr>
          <p:cNvPr id="8" name="Picture 7">
            <a:extLst>
              <a:ext uri="{FF2B5EF4-FFF2-40B4-BE49-F238E27FC236}">
                <a16:creationId xmlns:a16="http://schemas.microsoft.com/office/drawing/2014/main" id="{DD2D4E70-27B5-4A28-B112-C79433FFE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11031"/>
            <a:ext cx="4331864" cy="2165932"/>
          </a:xfrm>
          <a:prstGeom prst="rect">
            <a:avLst/>
          </a:prstGeom>
        </p:spPr>
      </p:pic>
      <p:sp>
        <p:nvSpPr>
          <p:cNvPr id="12" name="Content Placeholder 4">
            <a:extLst>
              <a:ext uri="{FF2B5EF4-FFF2-40B4-BE49-F238E27FC236}">
                <a16:creationId xmlns:a16="http://schemas.microsoft.com/office/drawing/2014/main" id="{8BD9E52F-0CAF-4027-9892-D9316044A206}"/>
              </a:ext>
            </a:extLst>
          </p:cNvPr>
          <p:cNvSpPr>
            <a:spLocks noGrp="1"/>
          </p:cNvSpPr>
          <p:nvPr>
            <p:ph idx="1"/>
          </p:nvPr>
        </p:nvSpPr>
        <p:spPr>
          <a:xfrm>
            <a:off x="838200" y="1825625"/>
            <a:ext cx="5110122" cy="4351338"/>
          </a:xfrm>
        </p:spPr>
        <p:txBody>
          <a:bodyPr/>
          <a:lstStyle/>
          <a:p>
            <a:r>
              <a:rPr lang="zh-CN" altLang="en-US" dirty="0"/>
              <a:t>两景之间相对匹配：</a:t>
            </a:r>
            <a:endParaRPr lang="en-US" altLang="zh-CN" dirty="0"/>
          </a:p>
          <a:p>
            <a:r>
              <a:rPr lang="zh-CN" altLang="en-US" dirty="0"/>
              <a:t>右图：以</a:t>
            </a:r>
            <a:r>
              <a:rPr lang="en-US" altLang="zh-CN" dirty="0"/>
              <a:t>10°</a:t>
            </a:r>
            <a:r>
              <a:rPr lang="zh-CN" altLang="en-US" dirty="0"/>
              <a:t>间隔对所有点对间距离差累积排序绘制雷达图；不同色表不同方向距离偏差在</a:t>
            </a:r>
            <a:r>
              <a:rPr lang="en-US" altLang="zh-CN" dirty="0"/>
              <a:t>10m</a:t>
            </a:r>
            <a:r>
              <a:rPr lang="zh-CN" altLang="en-US" dirty="0"/>
              <a:t>间隔区间内的累积频率</a:t>
            </a:r>
            <a:endParaRPr lang="en-US" altLang="zh-CN" dirty="0"/>
          </a:p>
          <a:p>
            <a:endParaRPr lang="zh-CN" altLang="en-US" dirty="0"/>
          </a:p>
        </p:txBody>
      </p:sp>
    </p:spTree>
    <p:extLst>
      <p:ext uri="{BB962C8B-B14F-4D97-AF65-F5344CB8AC3E}">
        <p14:creationId xmlns:p14="http://schemas.microsoft.com/office/powerpoint/2010/main" val="2213320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5FD2-A682-4ACE-9D3E-1A1E249EBD6B}"/>
              </a:ext>
            </a:extLst>
          </p:cNvPr>
          <p:cNvSpPr>
            <a:spLocks noGrp="1"/>
          </p:cNvSpPr>
          <p:nvPr>
            <p:ph type="title"/>
          </p:nvPr>
        </p:nvSpPr>
        <p:spPr/>
        <p:txBody>
          <a:bodyPr/>
          <a:lstStyle/>
          <a:p>
            <a:r>
              <a:rPr lang="en-US" altLang="zh-CN" dirty="0"/>
              <a:t>3.</a:t>
            </a:r>
            <a:r>
              <a:rPr lang="zh-CN" altLang="en-US" dirty="0"/>
              <a:t>问题分析</a:t>
            </a:r>
          </a:p>
        </p:txBody>
      </p:sp>
      <p:sp>
        <p:nvSpPr>
          <p:cNvPr id="3" name="Content Placeholder 2">
            <a:extLst>
              <a:ext uri="{FF2B5EF4-FFF2-40B4-BE49-F238E27FC236}">
                <a16:creationId xmlns:a16="http://schemas.microsoft.com/office/drawing/2014/main" id="{F26B4EEC-AB5F-4EB5-ADA9-640DE1255745}"/>
              </a:ext>
            </a:extLst>
          </p:cNvPr>
          <p:cNvSpPr>
            <a:spLocks noGrp="1"/>
          </p:cNvSpPr>
          <p:nvPr>
            <p:ph idx="1"/>
          </p:nvPr>
        </p:nvSpPr>
        <p:spPr/>
        <p:txBody>
          <a:bodyPr/>
          <a:lstStyle/>
          <a:p>
            <a:r>
              <a:rPr lang="zh-CN" altLang="en-US" dirty="0"/>
              <a:t>两景间重合效果展示：</a:t>
            </a:r>
          </a:p>
        </p:txBody>
      </p:sp>
      <p:pic>
        <p:nvPicPr>
          <p:cNvPr id="4" name="Picture 3">
            <a:extLst>
              <a:ext uri="{FF2B5EF4-FFF2-40B4-BE49-F238E27FC236}">
                <a16:creationId xmlns:a16="http://schemas.microsoft.com/office/drawing/2014/main" id="{5FE75A21-C55B-4797-874E-BD388AC02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0" y="2402677"/>
            <a:ext cx="8416635" cy="4224821"/>
          </a:xfrm>
          <a:prstGeom prst="rect">
            <a:avLst/>
          </a:prstGeom>
        </p:spPr>
      </p:pic>
    </p:spTree>
    <p:extLst>
      <p:ext uri="{BB962C8B-B14F-4D97-AF65-F5344CB8AC3E}">
        <p14:creationId xmlns:p14="http://schemas.microsoft.com/office/powerpoint/2010/main" val="3204577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4.</a:t>
            </a:r>
            <a:r>
              <a:rPr lang="zh-CN" altLang="en-US" dirty="0"/>
              <a:t>预设流程与自评</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p:txBody>
          <a:bodyPr/>
          <a:lstStyle/>
          <a:p>
            <a:r>
              <a:rPr lang="zh-CN" altLang="en-US" dirty="0"/>
              <a:t>第一部分：数据下载 </a:t>
            </a:r>
            <a:r>
              <a:rPr lang="en-US" altLang="zh-CN" dirty="0"/>
              <a:t>(DTMs</a:t>
            </a:r>
            <a:r>
              <a:rPr lang="zh-CN" altLang="en-US" dirty="0"/>
              <a:t>下载</a:t>
            </a:r>
            <a:r>
              <a:rPr lang="en-US" altLang="zh-CN" dirty="0"/>
              <a:t>)</a:t>
            </a:r>
          </a:p>
          <a:p>
            <a:r>
              <a:rPr lang="zh-CN" altLang="en-US" dirty="0"/>
              <a:t>第二部分：数据预处理（正射影像切片</a:t>
            </a:r>
            <a:r>
              <a:rPr lang="en-US" altLang="zh-CN" dirty="0"/>
              <a:t>/</a:t>
            </a:r>
            <a:r>
              <a:rPr lang="zh-CN" altLang="en-US" dirty="0"/>
              <a:t>灰度图像转换）</a:t>
            </a:r>
            <a:endParaRPr lang="en-US" altLang="zh-CN" dirty="0"/>
          </a:p>
          <a:p>
            <a:r>
              <a:rPr lang="zh-CN" altLang="en-US" dirty="0"/>
              <a:t>第三部分：同名点匹配（提高校正覆盖率，不局限于特征匹配）</a:t>
            </a:r>
            <a:endParaRPr lang="en-US" altLang="zh-CN" dirty="0"/>
          </a:p>
          <a:p>
            <a:r>
              <a:rPr lang="zh-CN" altLang="en-US" dirty="0"/>
              <a:t>第四部分：地理配准（</a:t>
            </a:r>
            <a:r>
              <a:rPr lang="en-US" altLang="zh-CN" dirty="0"/>
              <a:t>TPS</a:t>
            </a:r>
            <a:r>
              <a:rPr lang="zh-CN" altLang="en-US" dirty="0"/>
              <a:t>插值后整体误差增大）</a:t>
            </a:r>
            <a:endParaRPr lang="en-US" altLang="zh-CN" dirty="0"/>
          </a:p>
          <a:p>
            <a:r>
              <a:rPr lang="zh-CN" altLang="en-US" dirty="0"/>
              <a:t>第五部分：重叠切片（当前效果仍然不理想，最差情况可能需要直接在原始图像上降采样，至少结论不会出错</a:t>
            </a:r>
            <a:r>
              <a:rPr lang="en-US" altLang="zh-CN" dirty="0"/>
              <a:t>/</a:t>
            </a:r>
            <a:r>
              <a:rPr lang="zh-CN" altLang="en-US" dirty="0"/>
              <a:t>但是前功尽弃）</a:t>
            </a:r>
            <a:endParaRPr lang="en-US" altLang="zh-CN" dirty="0"/>
          </a:p>
          <a:p>
            <a:r>
              <a:rPr lang="zh-CN" altLang="en-US" dirty="0"/>
              <a:t>后续为变化检测部分，暂不考虑</a:t>
            </a:r>
          </a:p>
        </p:txBody>
      </p:sp>
    </p:spTree>
    <p:extLst>
      <p:ext uri="{BB962C8B-B14F-4D97-AF65-F5344CB8AC3E}">
        <p14:creationId xmlns:p14="http://schemas.microsoft.com/office/powerpoint/2010/main" val="2905351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a:xfrm>
            <a:off x="838200" y="365125"/>
            <a:ext cx="10515600" cy="1325563"/>
          </a:xfrm>
        </p:spPr>
        <p:txBody>
          <a:bodyPr/>
          <a:lstStyle/>
          <a:p>
            <a:r>
              <a:rPr lang="en-US" altLang="zh-CN" dirty="0"/>
              <a:t>1.</a:t>
            </a:r>
            <a:r>
              <a:rPr lang="zh-CN" altLang="en-US" dirty="0"/>
              <a:t> </a:t>
            </a:r>
            <a:r>
              <a:rPr lang="en-US" altLang="zh-CN" dirty="0"/>
              <a:t>DTMs</a:t>
            </a:r>
            <a:r>
              <a:rPr lang="zh-CN" altLang="en-US" dirty="0"/>
              <a:t>下载</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p:txBody>
          <a:bodyPr/>
          <a:lstStyle/>
          <a:p>
            <a:r>
              <a:rPr lang="en-US" altLang="zh-CN" dirty="0"/>
              <a:t>1</a:t>
            </a:r>
            <a:r>
              <a:rPr lang="zh-CN" altLang="en-US" dirty="0"/>
              <a:t>）</a:t>
            </a:r>
            <a:r>
              <a:rPr lang="en-US" altLang="zh-CN" dirty="0"/>
              <a:t>CTX DTMs</a:t>
            </a:r>
            <a:r>
              <a:rPr lang="zh-CN" altLang="en-US" dirty="0"/>
              <a:t>说明（主要参照</a:t>
            </a:r>
            <a:r>
              <a:rPr lang="zh-CN" altLang="en-US" dirty="0">
                <a:hlinkClick r:id="rId2"/>
              </a:rPr>
              <a:t>官方文档</a:t>
            </a:r>
            <a:r>
              <a:rPr lang="zh-CN" altLang="en-US" dirty="0"/>
              <a:t>，属性</a:t>
            </a:r>
            <a:r>
              <a:rPr lang="en-US" altLang="zh-CN" dirty="0" err="1"/>
              <a:t>api</a:t>
            </a:r>
            <a:r>
              <a:rPr lang="zh-CN" altLang="en-US" dirty="0"/>
              <a:t>内可查）</a:t>
            </a:r>
            <a:endParaRPr lang="en-US" altLang="zh-CN" dirty="0"/>
          </a:p>
          <a:p>
            <a:r>
              <a:rPr lang="zh-CN" altLang="en-US" dirty="0"/>
              <a:t>提供的数据类型：</a:t>
            </a:r>
            <a:endParaRPr lang="en-US" altLang="zh-CN" dirty="0"/>
          </a:p>
          <a:p>
            <a:endParaRPr lang="zh-CN" altLang="en-US" dirty="0"/>
          </a:p>
        </p:txBody>
      </p:sp>
      <p:pic>
        <p:nvPicPr>
          <p:cNvPr id="19" name="Picture 18">
            <a:extLst>
              <a:ext uri="{FF2B5EF4-FFF2-40B4-BE49-F238E27FC236}">
                <a16:creationId xmlns:a16="http://schemas.microsoft.com/office/drawing/2014/main" id="{C9610014-E596-4238-A79C-02CA5EE84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783" y="2889068"/>
            <a:ext cx="1782433" cy="3187114"/>
          </a:xfrm>
          <a:prstGeom prst="rect">
            <a:avLst/>
          </a:prstGeom>
        </p:spPr>
      </p:pic>
      <p:pic>
        <p:nvPicPr>
          <p:cNvPr id="21" name="Picture 20">
            <a:extLst>
              <a:ext uri="{FF2B5EF4-FFF2-40B4-BE49-F238E27FC236}">
                <a16:creationId xmlns:a16="http://schemas.microsoft.com/office/drawing/2014/main" id="{711E0900-8BEB-4DCE-9E0C-52446F9215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5092" y="2889068"/>
            <a:ext cx="1782433" cy="3187114"/>
          </a:xfrm>
          <a:prstGeom prst="rect">
            <a:avLst/>
          </a:prstGeom>
        </p:spPr>
      </p:pic>
      <p:pic>
        <p:nvPicPr>
          <p:cNvPr id="23" name="Picture 22">
            <a:extLst>
              <a:ext uri="{FF2B5EF4-FFF2-40B4-BE49-F238E27FC236}">
                <a16:creationId xmlns:a16="http://schemas.microsoft.com/office/drawing/2014/main" id="{9EC9DF84-82DD-4157-BA35-BAB59E9C5B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4474" y="2889069"/>
            <a:ext cx="1782433" cy="3187113"/>
          </a:xfrm>
          <a:prstGeom prst="rect">
            <a:avLst/>
          </a:prstGeom>
        </p:spPr>
      </p:pic>
      <p:sp>
        <p:nvSpPr>
          <p:cNvPr id="24" name="TextBox 23">
            <a:extLst>
              <a:ext uri="{FF2B5EF4-FFF2-40B4-BE49-F238E27FC236}">
                <a16:creationId xmlns:a16="http://schemas.microsoft.com/office/drawing/2014/main" id="{1604165E-49DA-4D93-BBF2-9A31B5F8CEF4}"/>
              </a:ext>
            </a:extLst>
          </p:cNvPr>
          <p:cNvSpPr txBox="1"/>
          <p:nvPr/>
        </p:nvSpPr>
        <p:spPr>
          <a:xfrm>
            <a:off x="2569027" y="6190661"/>
            <a:ext cx="6714309" cy="369332"/>
          </a:xfrm>
          <a:prstGeom prst="rect">
            <a:avLst/>
          </a:prstGeom>
          <a:noFill/>
        </p:spPr>
        <p:txBody>
          <a:bodyPr wrap="square" rtlCol="0">
            <a:spAutoFit/>
          </a:bodyPr>
          <a:lstStyle/>
          <a:p>
            <a:r>
              <a:rPr lang="zh-CN" altLang="en-US" dirty="0"/>
              <a:t>         正射影像</a:t>
            </a:r>
            <a:r>
              <a:rPr lang="en-US" altLang="zh-CN" dirty="0"/>
              <a:t>		      </a:t>
            </a:r>
            <a:r>
              <a:rPr lang="zh-CN" altLang="en-US" dirty="0"/>
              <a:t>阴影图</a:t>
            </a:r>
            <a:r>
              <a:rPr lang="en-US" altLang="zh-CN" dirty="0"/>
              <a:t>		     DTM</a:t>
            </a:r>
            <a:endParaRPr lang="zh-CN" altLang="en-US" dirty="0"/>
          </a:p>
        </p:txBody>
      </p:sp>
    </p:spTree>
    <p:extLst>
      <p:ext uri="{BB962C8B-B14F-4D97-AF65-F5344CB8AC3E}">
        <p14:creationId xmlns:p14="http://schemas.microsoft.com/office/powerpoint/2010/main" val="1652300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1.</a:t>
            </a:r>
            <a:r>
              <a:rPr lang="zh-CN" altLang="en-US" dirty="0"/>
              <a:t> </a:t>
            </a:r>
            <a:r>
              <a:rPr lang="en-US" altLang="zh-CN" dirty="0"/>
              <a:t>DTMs</a:t>
            </a:r>
            <a:r>
              <a:rPr lang="zh-CN" altLang="en-US" dirty="0"/>
              <a:t>下载</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p:txBody>
          <a:bodyPr/>
          <a:lstStyle/>
          <a:p>
            <a:r>
              <a:rPr lang="en-US" altLang="zh-CN" dirty="0"/>
              <a:t>1</a:t>
            </a:r>
            <a:r>
              <a:rPr lang="zh-CN" altLang="en-US" dirty="0"/>
              <a:t>）</a:t>
            </a:r>
            <a:r>
              <a:rPr lang="en-US" altLang="zh-CN" dirty="0"/>
              <a:t>CTX DTMs</a:t>
            </a:r>
            <a:r>
              <a:rPr lang="zh-CN" altLang="en-US" dirty="0"/>
              <a:t>说明（主要参照</a:t>
            </a:r>
            <a:r>
              <a:rPr lang="zh-CN" altLang="en-US" dirty="0">
                <a:hlinkClick r:id="rId2"/>
              </a:rPr>
              <a:t>官方文档</a:t>
            </a:r>
            <a:r>
              <a:rPr lang="zh-CN" altLang="en-US" dirty="0"/>
              <a:t>）</a:t>
            </a:r>
            <a:endParaRPr lang="en-US" altLang="zh-CN" dirty="0"/>
          </a:p>
          <a:p>
            <a:r>
              <a:rPr lang="zh-CN" altLang="en-US" dirty="0"/>
              <a:t>数据大致覆盖区域（图中深色区域）：</a:t>
            </a:r>
            <a:br>
              <a:rPr lang="en-US" altLang="zh-CN" dirty="0"/>
            </a:br>
            <a:r>
              <a:rPr lang="zh-CN" altLang="en-US" dirty="0"/>
              <a:t>经度：</a:t>
            </a:r>
            <a:r>
              <a:rPr lang="en-US" altLang="zh-CN" dirty="0"/>
              <a:t>-179.754~179.755</a:t>
            </a:r>
            <a:br>
              <a:rPr lang="en-US" altLang="zh-CN" dirty="0"/>
            </a:br>
            <a:r>
              <a:rPr lang="zh-CN" altLang="en-US" dirty="0"/>
              <a:t>纬度：</a:t>
            </a:r>
            <a:r>
              <a:rPr lang="en-US" altLang="zh-CN" dirty="0"/>
              <a:t>-65.446~65.942</a:t>
            </a:r>
          </a:p>
          <a:p>
            <a:r>
              <a:rPr lang="zh-CN" altLang="en-US" dirty="0"/>
              <a:t>注：区域内亦存在</a:t>
            </a:r>
            <a:br>
              <a:rPr lang="en-US" altLang="zh-CN" dirty="0"/>
            </a:br>
            <a:r>
              <a:rPr lang="zh-CN" altLang="en-US" dirty="0"/>
              <a:t>部分区域缺失对应</a:t>
            </a:r>
            <a:br>
              <a:rPr lang="en-US" altLang="zh-CN" dirty="0"/>
            </a:br>
            <a:r>
              <a:rPr lang="en-US" altLang="zh-CN" dirty="0"/>
              <a:t>DTM</a:t>
            </a:r>
            <a:r>
              <a:rPr lang="zh-CN" altLang="en-US" dirty="0"/>
              <a:t>情况，不确定</a:t>
            </a:r>
            <a:br>
              <a:rPr lang="en-US" altLang="zh-CN" dirty="0"/>
            </a:br>
            <a:r>
              <a:rPr lang="zh-CN" altLang="en-US" dirty="0"/>
              <a:t>实际缺失数量</a:t>
            </a:r>
            <a:endParaRPr lang="en-US" altLang="zh-CN" dirty="0"/>
          </a:p>
          <a:p>
            <a:endParaRPr lang="zh-CN" altLang="en-US" dirty="0"/>
          </a:p>
        </p:txBody>
      </p:sp>
      <p:pic>
        <p:nvPicPr>
          <p:cNvPr id="3" name="Picture 2">
            <a:extLst>
              <a:ext uri="{FF2B5EF4-FFF2-40B4-BE49-F238E27FC236}">
                <a16:creationId xmlns:a16="http://schemas.microsoft.com/office/drawing/2014/main" id="{4B2EC7DF-C198-405B-AFC3-8041BA822555}"/>
              </a:ext>
            </a:extLst>
          </p:cNvPr>
          <p:cNvPicPr>
            <a:picLocks noChangeAspect="1"/>
          </p:cNvPicPr>
          <p:nvPr/>
        </p:nvPicPr>
        <p:blipFill rotWithShape="1">
          <a:blip r:embed="rId3"/>
          <a:srcRect l="2892" t="3369" r="3493" b="1622"/>
          <a:stretch/>
        </p:blipFill>
        <p:spPr>
          <a:xfrm>
            <a:off x="4355156" y="3555711"/>
            <a:ext cx="5989756" cy="2937164"/>
          </a:xfrm>
          <a:prstGeom prst="rect">
            <a:avLst/>
          </a:prstGeom>
        </p:spPr>
      </p:pic>
    </p:spTree>
    <p:extLst>
      <p:ext uri="{BB962C8B-B14F-4D97-AF65-F5344CB8AC3E}">
        <p14:creationId xmlns:p14="http://schemas.microsoft.com/office/powerpoint/2010/main" val="1611705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1.</a:t>
            </a:r>
            <a:r>
              <a:rPr lang="zh-CN" altLang="en-US" dirty="0"/>
              <a:t> </a:t>
            </a:r>
            <a:r>
              <a:rPr lang="en-US" altLang="zh-CN" dirty="0"/>
              <a:t>DTMs</a:t>
            </a:r>
            <a:r>
              <a:rPr lang="zh-CN" altLang="en-US" dirty="0"/>
              <a:t>下载</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a:xfrm>
            <a:off x="838200" y="1825625"/>
            <a:ext cx="3410527" cy="4351338"/>
          </a:xfrm>
        </p:spPr>
        <p:txBody>
          <a:bodyPr/>
          <a:lstStyle/>
          <a:p>
            <a:r>
              <a:rPr lang="en-US" altLang="zh-CN" dirty="0"/>
              <a:t>2</a:t>
            </a:r>
            <a:r>
              <a:rPr lang="zh-CN" altLang="en-US" dirty="0"/>
              <a:t>）数据下载策略</a:t>
            </a:r>
            <a:endParaRPr lang="en-US" altLang="zh-CN" dirty="0"/>
          </a:p>
          <a:p>
            <a:r>
              <a:rPr lang="en-US" altLang="zh-CN" dirty="0"/>
              <a:t>1.</a:t>
            </a:r>
            <a:r>
              <a:rPr lang="zh-CN" altLang="en-US" dirty="0"/>
              <a:t> 将</a:t>
            </a:r>
            <a:r>
              <a:rPr lang="en-US" altLang="zh-CN" dirty="0"/>
              <a:t>CRISM</a:t>
            </a:r>
            <a:r>
              <a:rPr lang="zh-CN" altLang="en-US" dirty="0"/>
              <a:t>数据区域多边形进行合并，且根据</a:t>
            </a:r>
            <a:r>
              <a:rPr lang="en-US" altLang="zh-CN" dirty="0"/>
              <a:t>DTM</a:t>
            </a:r>
            <a:r>
              <a:rPr lang="zh-CN" altLang="en-US" dirty="0"/>
              <a:t>有效数据区域筛选，得到</a:t>
            </a:r>
            <a:r>
              <a:rPr lang="en-US" altLang="zh-CN" dirty="0"/>
              <a:t>1346</a:t>
            </a:r>
            <a:r>
              <a:rPr lang="zh-CN" altLang="en-US" dirty="0"/>
              <a:t>个存在重叠区域的融合多边形与对应区域覆盖的</a:t>
            </a:r>
            <a:r>
              <a:rPr lang="en-US" altLang="zh-CN" dirty="0"/>
              <a:t>3241</a:t>
            </a:r>
            <a:r>
              <a:rPr lang="zh-CN" altLang="en-US" dirty="0"/>
              <a:t>景</a:t>
            </a:r>
            <a:r>
              <a:rPr lang="en-US" altLang="zh-CN" dirty="0"/>
              <a:t>CRISM</a:t>
            </a:r>
            <a:r>
              <a:rPr lang="zh-CN" altLang="en-US" dirty="0"/>
              <a:t>文件</a:t>
            </a:r>
            <a:endParaRPr lang="en-US" altLang="zh-CN" dirty="0"/>
          </a:p>
          <a:p>
            <a:endParaRPr lang="zh-CN" altLang="en-US" dirty="0"/>
          </a:p>
        </p:txBody>
      </p:sp>
      <p:pic>
        <p:nvPicPr>
          <p:cNvPr id="7" name="Picture 6">
            <a:extLst>
              <a:ext uri="{FF2B5EF4-FFF2-40B4-BE49-F238E27FC236}">
                <a16:creationId xmlns:a16="http://schemas.microsoft.com/office/drawing/2014/main" id="{1B122709-DC1E-494E-B2F1-E69B36227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9162" y="1123393"/>
            <a:ext cx="6520775" cy="4611213"/>
          </a:xfrm>
          <a:prstGeom prst="rect">
            <a:avLst/>
          </a:prstGeom>
        </p:spPr>
      </p:pic>
    </p:spTree>
    <p:extLst>
      <p:ext uri="{BB962C8B-B14F-4D97-AF65-F5344CB8AC3E}">
        <p14:creationId xmlns:p14="http://schemas.microsoft.com/office/powerpoint/2010/main" val="22578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B5E57C-B2B5-4B84-AE52-C0A044265FAD}"/>
              </a:ext>
            </a:extLst>
          </p:cNvPr>
          <p:cNvPicPr>
            <a:picLocks noChangeAspect="1"/>
          </p:cNvPicPr>
          <p:nvPr/>
        </p:nvPicPr>
        <p:blipFill>
          <a:blip r:embed="rId2"/>
          <a:stretch>
            <a:fillRect/>
          </a:stretch>
        </p:blipFill>
        <p:spPr>
          <a:xfrm>
            <a:off x="3728608" y="2046876"/>
            <a:ext cx="8132466" cy="3469005"/>
          </a:xfrm>
          <a:prstGeom prst="rect">
            <a:avLst/>
          </a:prstGeom>
        </p:spPr>
      </p:pic>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1.</a:t>
            </a:r>
            <a:r>
              <a:rPr lang="zh-CN" altLang="en-US" dirty="0"/>
              <a:t> </a:t>
            </a:r>
            <a:r>
              <a:rPr lang="en-US" altLang="zh-CN" dirty="0"/>
              <a:t>DTMs</a:t>
            </a:r>
            <a:r>
              <a:rPr lang="zh-CN" altLang="en-US" dirty="0"/>
              <a:t>下载</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a:xfrm>
            <a:off x="838200" y="1825625"/>
            <a:ext cx="3307080" cy="4351338"/>
          </a:xfrm>
        </p:spPr>
        <p:txBody>
          <a:bodyPr/>
          <a:lstStyle/>
          <a:p>
            <a:r>
              <a:rPr lang="en-US" altLang="zh-CN" dirty="0"/>
              <a:t>2</a:t>
            </a:r>
            <a:r>
              <a:rPr lang="zh-CN" altLang="en-US" dirty="0"/>
              <a:t>）数据下载策略</a:t>
            </a:r>
            <a:endParaRPr lang="en-US" altLang="zh-CN" dirty="0"/>
          </a:p>
          <a:p>
            <a:r>
              <a:rPr lang="en-US" altLang="zh-CN" dirty="0"/>
              <a:t>2. </a:t>
            </a:r>
            <a:r>
              <a:rPr lang="zh-CN" altLang="en-US" dirty="0"/>
              <a:t>逐个遍历代表重叠区的多边形，获取与该区域相交的</a:t>
            </a:r>
            <a:r>
              <a:rPr lang="en-US" altLang="zh-CN" dirty="0"/>
              <a:t>DTM</a:t>
            </a:r>
            <a:r>
              <a:rPr lang="zh-CN" altLang="en-US" dirty="0"/>
              <a:t>数据多边形以及对应数据链接</a:t>
            </a:r>
          </a:p>
          <a:p>
            <a:endParaRPr lang="zh-CN" altLang="en-US" dirty="0"/>
          </a:p>
        </p:txBody>
      </p:sp>
    </p:spTree>
    <p:extLst>
      <p:ext uri="{BB962C8B-B14F-4D97-AF65-F5344CB8AC3E}">
        <p14:creationId xmlns:p14="http://schemas.microsoft.com/office/powerpoint/2010/main" val="2693760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1.</a:t>
            </a:r>
            <a:r>
              <a:rPr lang="zh-CN" altLang="en-US" dirty="0"/>
              <a:t> </a:t>
            </a:r>
            <a:r>
              <a:rPr lang="en-US" altLang="zh-CN" dirty="0"/>
              <a:t>DTMs</a:t>
            </a:r>
            <a:r>
              <a:rPr lang="zh-CN" altLang="en-US" dirty="0"/>
              <a:t>下载</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a:xfrm>
            <a:off x="838200" y="1825625"/>
            <a:ext cx="3176451" cy="4351338"/>
          </a:xfrm>
        </p:spPr>
        <p:txBody>
          <a:bodyPr/>
          <a:lstStyle/>
          <a:p>
            <a:r>
              <a:rPr lang="en-US" altLang="zh-CN" dirty="0"/>
              <a:t>2</a:t>
            </a:r>
            <a:r>
              <a:rPr lang="zh-CN" altLang="en-US" dirty="0"/>
              <a:t>）数据下载策略</a:t>
            </a:r>
            <a:endParaRPr lang="en-US" altLang="zh-CN" dirty="0"/>
          </a:p>
          <a:p>
            <a:r>
              <a:rPr lang="en-US" altLang="zh-CN" dirty="0"/>
              <a:t>3. </a:t>
            </a:r>
            <a:r>
              <a:rPr lang="zh-CN" altLang="en-US" dirty="0"/>
              <a:t>导出所需文件对应</a:t>
            </a:r>
            <a:r>
              <a:rPr lang="en-US" altLang="zh-CN" dirty="0" err="1"/>
              <a:t>url</a:t>
            </a:r>
            <a:r>
              <a:rPr lang="zh-CN" altLang="en-US" dirty="0"/>
              <a:t>，放入专用下载器（如</a:t>
            </a:r>
            <a:r>
              <a:rPr lang="en-US" altLang="zh-CN" dirty="0"/>
              <a:t>IDM</a:t>
            </a:r>
            <a:r>
              <a:rPr lang="zh-CN" altLang="en-US" dirty="0"/>
              <a:t>）批量下载</a:t>
            </a:r>
          </a:p>
          <a:p>
            <a:endParaRPr lang="zh-CN" altLang="en-US" dirty="0"/>
          </a:p>
        </p:txBody>
      </p:sp>
      <p:pic>
        <p:nvPicPr>
          <p:cNvPr id="6" name="Picture 5">
            <a:extLst>
              <a:ext uri="{FF2B5EF4-FFF2-40B4-BE49-F238E27FC236}">
                <a16:creationId xmlns:a16="http://schemas.microsoft.com/office/drawing/2014/main" id="{90AB7214-3944-482F-B140-76BC66B85DCC}"/>
              </a:ext>
            </a:extLst>
          </p:cNvPr>
          <p:cNvPicPr>
            <a:picLocks noChangeAspect="1"/>
          </p:cNvPicPr>
          <p:nvPr/>
        </p:nvPicPr>
        <p:blipFill>
          <a:blip r:embed="rId2"/>
          <a:stretch>
            <a:fillRect/>
          </a:stretch>
        </p:blipFill>
        <p:spPr>
          <a:xfrm>
            <a:off x="4249783" y="2195702"/>
            <a:ext cx="3664090" cy="3532761"/>
          </a:xfrm>
          <a:prstGeom prst="rect">
            <a:avLst/>
          </a:prstGeom>
        </p:spPr>
      </p:pic>
      <p:pic>
        <p:nvPicPr>
          <p:cNvPr id="8" name="Picture 7">
            <a:extLst>
              <a:ext uri="{FF2B5EF4-FFF2-40B4-BE49-F238E27FC236}">
                <a16:creationId xmlns:a16="http://schemas.microsoft.com/office/drawing/2014/main" id="{DD0662FE-4B9F-4786-B63C-450AC8C5DEF1}"/>
              </a:ext>
            </a:extLst>
          </p:cNvPr>
          <p:cNvPicPr>
            <a:picLocks noChangeAspect="1"/>
          </p:cNvPicPr>
          <p:nvPr/>
        </p:nvPicPr>
        <p:blipFill>
          <a:blip r:embed="rId3"/>
          <a:stretch>
            <a:fillRect/>
          </a:stretch>
        </p:blipFill>
        <p:spPr>
          <a:xfrm>
            <a:off x="8240418" y="2332204"/>
            <a:ext cx="3664090" cy="3241035"/>
          </a:xfrm>
          <a:prstGeom prst="rect">
            <a:avLst/>
          </a:prstGeom>
        </p:spPr>
      </p:pic>
    </p:spTree>
    <p:extLst>
      <p:ext uri="{BB962C8B-B14F-4D97-AF65-F5344CB8AC3E}">
        <p14:creationId xmlns:p14="http://schemas.microsoft.com/office/powerpoint/2010/main" val="1430072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2.</a:t>
            </a:r>
            <a:r>
              <a:rPr lang="zh-CN" altLang="en-US" dirty="0"/>
              <a:t> 影像校正实验</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p:txBody>
          <a:bodyPr/>
          <a:lstStyle/>
          <a:p>
            <a:r>
              <a:rPr lang="zh-CN" altLang="en-US" dirty="0"/>
              <a:t>工作流程（测试用例：两景</a:t>
            </a:r>
            <a:r>
              <a:rPr lang="en-US" altLang="zh-CN" dirty="0"/>
              <a:t>CRISM</a:t>
            </a:r>
            <a:r>
              <a:rPr lang="zh-CN" altLang="en-US" dirty="0"/>
              <a:t>影像</a:t>
            </a:r>
            <a:r>
              <a:rPr lang="en-US" altLang="zh-CN" dirty="0"/>
              <a:t>+</a:t>
            </a:r>
            <a:r>
              <a:rPr lang="zh-CN" altLang="en-US" dirty="0"/>
              <a:t>一景</a:t>
            </a:r>
            <a:r>
              <a:rPr lang="en-US" altLang="zh-CN" dirty="0"/>
              <a:t>DTM</a:t>
            </a:r>
            <a:r>
              <a:rPr lang="zh-CN" altLang="en-US" dirty="0"/>
              <a:t>）</a:t>
            </a:r>
            <a:endParaRPr lang="en-US" altLang="zh-CN" dirty="0"/>
          </a:p>
          <a:p>
            <a:r>
              <a:rPr lang="zh-CN" altLang="en-US" dirty="0"/>
              <a:t>注：为什么</a:t>
            </a:r>
            <a:r>
              <a:rPr lang="en-US" altLang="zh-CN" dirty="0"/>
              <a:t>ASP</a:t>
            </a:r>
            <a:r>
              <a:rPr lang="zh-CN" altLang="en-US" dirty="0"/>
              <a:t>通过两景影像生成</a:t>
            </a:r>
            <a:r>
              <a:rPr lang="en-US" altLang="zh-CN" dirty="0"/>
              <a:t>DEM</a:t>
            </a:r>
            <a:r>
              <a:rPr lang="zh-CN" altLang="en-US" dirty="0"/>
              <a:t>与正射影像方法不适用：</a:t>
            </a:r>
            <a:r>
              <a:rPr lang="en-US" altLang="zh-CN" dirty="0"/>
              <a:t>MTRDR</a:t>
            </a:r>
            <a:r>
              <a:rPr lang="zh-CN" altLang="en-US" dirty="0"/>
              <a:t>数据已重投影到大地椭球上，没有内外方位元素信息</a:t>
            </a:r>
          </a:p>
        </p:txBody>
      </p:sp>
      <p:graphicFrame>
        <p:nvGraphicFramePr>
          <p:cNvPr id="2" name="Diagram 1">
            <a:extLst>
              <a:ext uri="{FF2B5EF4-FFF2-40B4-BE49-F238E27FC236}">
                <a16:creationId xmlns:a16="http://schemas.microsoft.com/office/drawing/2014/main" id="{34C37825-CD1D-46D1-B297-CD2AB04D8461}"/>
              </a:ext>
            </a:extLst>
          </p:cNvPr>
          <p:cNvGraphicFramePr/>
          <p:nvPr>
            <p:extLst>
              <p:ext uri="{D42A27DB-BD31-4B8C-83A1-F6EECF244321}">
                <p14:modId xmlns:p14="http://schemas.microsoft.com/office/powerpoint/2010/main" val="2213489122"/>
              </p:ext>
            </p:extLst>
          </p:nvPr>
        </p:nvGraphicFramePr>
        <p:xfrm>
          <a:off x="838199" y="2690949"/>
          <a:ext cx="10515599" cy="3735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7827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1ABCC7-0BDB-456C-BA0D-B6B933E23294}"/>
              </a:ext>
            </a:extLst>
          </p:cNvPr>
          <p:cNvSpPr>
            <a:spLocks noGrp="1"/>
          </p:cNvSpPr>
          <p:nvPr>
            <p:ph type="title"/>
          </p:nvPr>
        </p:nvSpPr>
        <p:spPr/>
        <p:txBody>
          <a:bodyPr/>
          <a:lstStyle/>
          <a:p>
            <a:r>
              <a:rPr lang="en-US" altLang="zh-CN" dirty="0"/>
              <a:t>2.</a:t>
            </a:r>
            <a:r>
              <a:rPr lang="zh-CN" altLang="en-US" dirty="0"/>
              <a:t> 影像校正实验</a:t>
            </a:r>
          </a:p>
        </p:txBody>
      </p:sp>
      <p:sp>
        <p:nvSpPr>
          <p:cNvPr id="5" name="Content Placeholder 4">
            <a:extLst>
              <a:ext uri="{FF2B5EF4-FFF2-40B4-BE49-F238E27FC236}">
                <a16:creationId xmlns:a16="http://schemas.microsoft.com/office/drawing/2014/main" id="{6AA4B087-BAE4-423D-9F7A-D18EA93BE38E}"/>
              </a:ext>
            </a:extLst>
          </p:cNvPr>
          <p:cNvSpPr>
            <a:spLocks noGrp="1"/>
          </p:cNvSpPr>
          <p:nvPr>
            <p:ph idx="1"/>
          </p:nvPr>
        </p:nvSpPr>
        <p:spPr>
          <a:xfrm>
            <a:off x="838200" y="1825625"/>
            <a:ext cx="3577046" cy="4351338"/>
          </a:xfrm>
        </p:spPr>
        <p:txBody>
          <a:bodyPr>
            <a:normAutofit fontScale="92500" lnSpcReduction="10000"/>
          </a:bodyPr>
          <a:lstStyle/>
          <a:p>
            <a:r>
              <a:rPr lang="en-US" altLang="zh-CN" dirty="0"/>
              <a:t>1</a:t>
            </a:r>
            <a:r>
              <a:rPr lang="zh-CN" altLang="en-US" dirty="0"/>
              <a:t>）数据预处理</a:t>
            </a:r>
            <a:endParaRPr lang="en-US" altLang="zh-CN" dirty="0"/>
          </a:p>
          <a:p>
            <a:r>
              <a:rPr lang="zh-CN" altLang="en-US" dirty="0"/>
              <a:t>对</a:t>
            </a:r>
            <a:r>
              <a:rPr lang="en-US" altLang="zh-CN" dirty="0"/>
              <a:t>DTM</a:t>
            </a:r>
            <a:r>
              <a:rPr lang="zh-CN" altLang="en-US" dirty="0"/>
              <a:t>影像：</a:t>
            </a:r>
            <a:endParaRPr lang="en-US" altLang="zh-CN" dirty="0"/>
          </a:p>
          <a:p>
            <a:r>
              <a:rPr lang="en-US" altLang="zh-CN" dirty="0"/>
              <a:t>1. </a:t>
            </a:r>
            <a:r>
              <a:rPr lang="zh-CN" altLang="en-US" dirty="0"/>
              <a:t>根据数据覆盖区域（原始影像矢量化所得多边形）对正射影像进行切片</a:t>
            </a:r>
            <a:endParaRPr lang="en-US" altLang="zh-CN" dirty="0"/>
          </a:p>
          <a:p>
            <a:r>
              <a:rPr lang="zh-CN" altLang="en-US" dirty="0"/>
              <a:t>注：实际工况应对</a:t>
            </a:r>
            <a:r>
              <a:rPr lang="en-US" altLang="zh-CN" dirty="0"/>
              <a:t>DTM</a:t>
            </a:r>
            <a:r>
              <a:rPr lang="zh-CN" altLang="en-US" dirty="0"/>
              <a:t>影像进行合成，以确保区域完整</a:t>
            </a:r>
            <a:endParaRPr lang="en-US" altLang="zh-CN" dirty="0"/>
          </a:p>
          <a:p>
            <a:r>
              <a:rPr lang="en-US" altLang="zh-CN" dirty="0"/>
              <a:t>2. </a:t>
            </a:r>
            <a:r>
              <a:rPr lang="zh-CN" altLang="en-US" dirty="0"/>
              <a:t>正射影像切片均值化后转为灰度图像</a:t>
            </a:r>
          </a:p>
        </p:txBody>
      </p:sp>
      <p:pic>
        <p:nvPicPr>
          <p:cNvPr id="3" name="Picture 2">
            <a:extLst>
              <a:ext uri="{FF2B5EF4-FFF2-40B4-BE49-F238E27FC236}">
                <a16:creationId xmlns:a16="http://schemas.microsoft.com/office/drawing/2014/main" id="{1CFFA2EB-640B-4A83-A151-CDD965022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058" y="1345474"/>
            <a:ext cx="1269506" cy="4167051"/>
          </a:xfrm>
          <a:prstGeom prst="rect">
            <a:avLst/>
          </a:prstGeom>
        </p:spPr>
      </p:pic>
      <p:pic>
        <p:nvPicPr>
          <p:cNvPr id="7" name="Picture 6">
            <a:extLst>
              <a:ext uri="{FF2B5EF4-FFF2-40B4-BE49-F238E27FC236}">
                <a16:creationId xmlns:a16="http://schemas.microsoft.com/office/drawing/2014/main" id="{15106EA1-CC38-4B3F-9436-CA3A7C474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524" y="226215"/>
            <a:ext cx="2755274" cy="3069979"/>
          </a:xfrm>
          <a:prstGeom prst="rect">
            <a:avLst/>
          </a:prstGeom>
        </p:spPr>
      </p:pic>
      <p:pic>
        <p:nvPicPr>
          <p:cNvPr id="9" name="Picture 8">
            <a:extLst>
              <a:ext uri="{FF2B5EF4-FFF2-40B4-BE49-F238E27FC236}">
                <a16:creationId xmlns:a16="http://schemas.microsoft.com/office/drawing/2014/main" id="{8FD1BF23-A567-4C4D-BE96-36D211927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3524" y="3561806"/>
            <a:ext cx="2755274" cy="3069979"/>
          </a:xfrm>
          <a:prstGeom prst="rect">
            <a:avLst/>
          </a:prstGeom>
        </p:spPr>
      </p:pic>
      <p:sp>
        <p:nvSpPr>
          <p:cNvPr id="12" name="Arrow: Right 11">
            <a:extLst>
              <a:ext uri="{FF2B5EF4-FFF2-40B4-BE49-F238E27FC236}">
                <a16:creationId xmlns:a16="http://schemas.microsoft.com/office/drawing/2014/main" id="{0611576E-3BFE-477C-A4A2-5B9961893C0A}"/>
              </a:ext>
            </a:extLst>
          </p:cNvPr>
          <p:cNvSpPr/>
          <p:nvPr/>
        </p:nvSpPr>
        <p:spPr>
          <a:xfrm rot="19723069">
            <a:off x="6610563" y="2019321"/>
            <a:ext cx="1123406" cy="4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Right 12">
            <a:extLst>
              <a:ext uri="{FF2B5EF4-FFF2-40B4-BE49-F238E27FC236}">
                <a16:creationId xmlns:a16="http://schemas.microsoft.com/office/drawing/2014/main" id="{C63B1F85-7585-4FF6-81EA-FB5022E7D1C4}"/>
              </a:ext>
            </a:extLst>
          </p:cNvPr>
          <p:cNvSpPr/>
          <p:nvPr/>
        </p:nvSpPr>
        <p:spPr>
          <a:xfrm rot="5400000">
            <a:off x="9066157" y="3198222"/>
            <a:ext cx="430007" cy="461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13">
            <a:extLst>
              <a:ext uri="{FF2B5EF4-FFF2-40B4-BE49-F238E27FC236}">
                <a16:creationId xmlns:a16="http://schemas.microsoft.com/office/drawing/2014/main" id="{56C199A9-B8FA-415E-B021-5F821A184A05}"/>
              </a:ext>
            </a:extLst>
          </p:cNvPr>
          <p:cNvSpPr txBox="1"/>
          <p:nvPr/>
        </p:nvSpPr>
        <p:spPr>
          <a:xfrm>
            <a:off x="6790740" y="1851752"/>
            <a:ext cx="296091" cy="369332"/>
          </a:xfrm>
          <a:prstGeom prst="rect">
            <a:avLst/>
          </a:prstGeom>
          <a:noFill/>
        </p:spPr>
        <p:txBody>
          <a:bodyPr wrap="square" rtlCol="0">
            <a:spAutoFit/>
          </a:bodyPr>
          <a:lstStyle/>
          <a:p>
            <a:r>
              <a:rPr lang="zh-CN" altLang="en-US" dirty="0"/>
              <a:t>①</a:t>
            </a:r>
          </a:p>
        </p:txBody>
      </p:sp>
      <p:sp>
        <p:nvSpPr>
          <p:cNvPr id="15" name="TextBox 14">
            <a:extLst>
              <a:ext uri="{FF2B5EF4-FFF2-40B4-BE49-F238E27FC236}">
                <a16:creationId xmlns:a16="http://schemas.microsoft.com/office/drawing/2014/main" id="{1AA5377F-02B3-48F2-BBBE-27BA866180D4}"/>
              </a:ext>
            </a:extLst>
          </p:cNvPr>
          <p:cNvSpPr txBox="1"/>
          <p:nvPr/>
        </p:nvSpPr>
        <p:spPr>
          <a:xfrm>
            <a:off x="8691161" y="3248295"/>
            <a:ext cx="296091" cy="369332"/>
          </a:xfrm>
          <a:prstGeom prst="rect">
            <a:avLst/>
          </a:prstGeom>
          <a:noFill/>
        </p:spPr>
        <p:txBody>
          <a:bodyPr wrap="square" rtlCol="0">
            <a:spAutoFit/>
          </a:bodyPr>
          <a:lstStyle/>
          <a:p>
            <a:r>
              <a:rPr lang="zh-CN" altLang="en-US" dirty="0"/>
              <a:t>②</a:t>
            </a:r>
          </a:p>
        </p:txBody>
      </p:sp>
    </p:spTree>
    <p:extLst>
      <p:ext uri="{BB962C8B-B14F-4D97-AF65-F5344CB8AC3E}">
        <p14:creationId xmlns:p14="http://schemas.microsoft.com/office/powerpoint/2010/main" val="3228180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1266</Words>
  <Application>Microsoft Office PowerPoint</Application>
  <PresentationFormat>Widescreen</PresentationFormat>
  <Paragraphs>128</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等线</vt:lpstr>
      <vt:lpstr>等线 Light</vt:lpstr>
      <vt:lpstr>Arial</vt:lpstr>
      <vt:lpstr>Office Theme</vt:lpstr>
      <vt:lpstr>目录</vt:lpstr>
      <vt:lpstr>1. DTMs下载</vt:lpstr>
      <vt:lpstr>1. DTMs下载</vt:lpstr>
      <vt:lpstr>1. DTMs下载</vt:lpstr>
      <vt:lpstr>1. DTMs下载</vt:lpstr>
      <vt:lpstr>1. DTMs下载</vt:lpstr>
      <vt:lpstr>1. DTMs下载</vt:lpstr>
      <vt:lpstr>2. 影像校正实验</vt:lpstr>
      <vt:lpstr>2. 影像校正实验</vt:lpstr>
      <vt:lpstr>2. 影像校正实验</vt:lpstr>
      <vt:lpstr>2. 影像校正实验</vt:lpstr>
      <vt:lpstr>2. 影像校正实验</vt:lpstr>
      <vt:lpstr>2. 影像校正实验</vt:lpstr>
      <vt:lpstr>2. 影像校正实验</vt:lpstr>
      <vt:lpstr>2. 影像校正实验</vt:lpstr>
      <vt:lpstr>3.问题分析</vt:lpstr>
      <vt:lpstr>3.问题分析</vt:lpstr>
      <vt:lpstr>3.问题分析</vt:lpstr>
      <vt:lpstr>3.问题分析</vt:lpstr>
      <vt:lpstr>3.问题分析</vt:lpstr>
      <vt:lpstr>3.问题分析</vt:lpstr>
      <vt:lpstr>3.问题分析</vt:lpstr>
      <vt:lpstr>3.问题分析</vt:lpstr>
      <vt:lpstr>3.问题分析</vt:lpstr>
      <vt:lpstr>4.预设流程与自评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目录</dc:title>
  <dc:creator>Pathfinder</dc:creator>
  <cp:lastModifiedBy>Pathfinder</cp:lastModifiedBy>
  <cp:revision>384</cp:revision>
  <dcterms:created xsi:type="dcterms:W3CDTF">2025-01-28T03:12:18Z</dcterms:created>
  <dcterms:modified xsi:type="dcterms:W3CDTF">2025-02-07T13:12:49Z</dcterms:modified>
</cp:coreProperties>
</file>